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handoutMasterIdLst>
    <p:handoutMasterId r:id="rId26"/>
  </p:handoutMasterIdLst>
  <p:sldIdLst>
    <p:sldId id="270" r:id="rId5"/>
    <p:sldId id="840" r:id="rId6"/>
    <p:sldId id="843" r:id="rId7"/>
    <p:sldId id="283" r:id="rId8"/>
    <p:sldId id="841" r:id="rId9"/>
    <p:sldId id="837" r:id="rId10"/>
    <p:sldId id="838" r:id="rId11"/>
    <p:sldId id="844" r:id="rId12"/>
    <p:sldId id="830" r:id="rId13"/>
    <p:sldId id="825" r:id="rId14"/>
    <p:sldId id="845" r:id="rId15"/>
    <p:sldId id="846" r:id="rId16"/>
    <p:sldId id="848" r:id="rId17"/>
    <p:sldId id="852" r:id="rId18"/>
    <p:sldId id="851" r:id="rId19"/>
    <p:sldId id="850" r:id="rId20"/>
    <p:sldId id="849" r:id="rId21"/>
    <p:sldId id="835" r:id="rId22"/>
    <p:sldId id="842" r:id="rId23"/>
    <p:sldId id="832" r:id="rId24"/>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99"/>
    <a:srgbClr val="000099"/>
    <a:srgbClr val="0000CC"/>
    <a:srgbClr val="FFAF6E"/>
    <a:srgbClr val="99FF99"/>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29" autoAdjust="0"/>
    <p:restoredTop sz="88889" autoAdjust="0"/>
  </p:normalViewPr>
  <p:slideViewPr>
    <p:cSldViewPr>
      <p:cViewPr varScale="1">
        <p:scale>
          <a:sx n="73" d="100"/>
          <a:sy n="73" d="100"/>
        </p:scale>
        <p:origin x="1018" y="58"/>
      </p:cViewPr>
      <p:guideLst>
        <p:guide orient="horz" pos="2160"/>
        <p:guide pos="3840"/>
      </p:guideLst>
    </p:cSldViewPr>
  </p:slideViewPr>
  <p:notesTextViewPr>
    <p:cViewPr>
      <p:scale>
        <a:sx n="3" d="2"/>
        <a:sy n="3" d="2"/>
      </p:scale>
      <p:origin x="0" y="0"/>
    </p:cViewPr>
  </p:notesTextViewPr>
  <p:sorterViewPr>
    <p:cViewPr>
      <p:scale>
        <a:sx n="200" d="100"/>
        <a:sy n="2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D20A5D-9325-1845-BAF8-CC2B99470E01}" type="datetimeFigureOut">
              <a:rPr lang="en-US" smtClean="0"/>
              <a:t>8/12/2021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F43321D-BBBD-D743-90A7-04F358EFB36A}" type="slidenum">
              <a:rPr lang="en-US" smtClean="0"/>
              <a:t>‹#›</a:t>
            </a:fld>
            <a:endParaRPr lang="en-US"/>
          </a:p>
        </p:txBody>
      </p:sp>
    </p:spTree>
    <p:extLst>
      <p:ext uri="{BB962C8B-B14F-4D97-AF65-F5344CB8AC3E}">
        <p14:creationId xmlns:p14="http://schemas.microsoft.com/office/powerpoint/2010/main" val="48736238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09A9EB-8604-DA4D-81F2-25590ED6AF72}" type="datetimeFigureOut">
              <a:rPr lang="en-US" smtClean="0"/>
              <a:t>8/12/2021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5071FE-5851-FF41-B1C8-614DD9D72D75}" type="slidenum">
              <a:rPr lang="en-US" smtClean="0"/>
              <a:t>‹#›</a:t>
            </a:fld>
            <a:endParaRPr lang="en-US"/>
          </a:p>
        </p:txBody>
      </p:sp>
    </p:spTree>
    <p:extLst>
      <p:ext uri="{BB962C8B-B14F-4D97-AF65-F5344CB8AC3E}">
        <p14:creationId xmlns:p14="http://schemas.microsoft.com/office/powerpoint/2010/main" val="1844036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10" descr="NTU PPT2"/>
          <p:cNvPicPr>
            <a:picLocks noChangeAspect="1" noChangeArrowheads="1"/>
          </p:cNvPicPr>
          <p:nvPr userDrawn="1"/>
        </p:nvPicPr>
        <p:blipFill>
          <a:blip r:embed="rId2">
            <a:extLst>
              <a:ext uri="{28A0092B-C50C-407E-A947-70E740481C1C}">
                <a14:useLocalDpi xmlns:a14="http://schemas.microsoft.com/office/drawing/2010/main" val="0"/>
              </a:ext>
            </a:extLst>
          </a:blip>
          <a:srcRect t="72205"/>
          <a:stretch>
            <a:fillRect/>
          </a:stretch>
        </p:blipFill>
        <p:spPr bwMode="auto">
          <a:xfrm>
            <a:off x="10584" y="4953000"/>
            <a:ext cx="12183533" cy="190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9" descr="new_colour1a.jp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04800" y="228600"/>
            <a:ext cx="3200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914400" y="2130426"/>
            <a:ext cx="10363200" cy="1470025"/>
          </a:xfrm>
          <a:prstGeom prst="rect">
            <a:avLst/>
          </a:prstGeom>
        </p:spPr>
        <p:txBody>
          <a:bodyPr/>
          <a:lstStyle>
            <a:lvl1pPr>
              <a:defRPr sz="4000" b="1">
                <a:solidFill>
                  <a:srgbClr val="C00000"/>
                </a:solidFill>
                <a:effectLst>
                  <a:outerShdw blurRad="38100" dist="38100" dir="2700000" algn="tl">
                    <a:srgbClr val="000000">
                      <a:alpha val="43137"/>
                    </a:srgbClr>
                  </a:outerShdw>
                </a:effectLst>
                <a:latin typeface="Book Antiqua" pitchFamily="18" charset="0"/>
              </a:defRPr>
            </a:lvl1pPr>
          </a:lstStyle>
          <a:p>
            <a:r>
              <a:rPr lang="en-US" dirty="0"/>
              <a:t>Click to edit Master title style</a:t>
            </a:r>
          </a:p>
        </p:txBody>
      </p:sp>
      <p:sp>
        <p:nvSpPr>
          <p:cNvPr id="10" name="Subtitle 2"/>
          <p:cNvSpPr>
            <a:spLocks noGrp="1"/>
          </p:cNvSpPr>
          <p:nvPr>
            <p:ph type="subTitle" idx="1"/>
          </p:nvPr>
        </p:nvSpPr>
        <p:spPr>
          <a:xfrm>
            <a:off x="1828800" y="3886200"/>
            <a:ext cx="8534400" cy="1752600"/>
          </a:xfrm>
          <a:prstGeom prst="rect">
            <a:avLst/>
          </a:prstGeom>
        </p:spPr>
        <p:txBody>
          <a:bodyPr/>
          <a:lstStyle>
            <a:lvl1pPr marL="0" indent="0" algn="ctr">
              <a:buNone/>
              <a:defRPr sz="2800" b="1">
                <a:solidFill>
                  <a:srgbClr val="000099"/>
                </a:solidFill>
                <a:latin typeface="Book Antiqua" pitchFamily="18"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Tree>
    <p:extLst>
      <p:ext uri="{BB962C8B-B14F-4D97-AF65-F5344CB8AC3E}">
        <p14:creationId xmlns:p14="http://schemas.microsoft.com/office/powerpoint/2010/main" val="2793756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extBox 4"/>
          <p:cNvSpPr txBox="1"/>
          <p:nvPr userDrawn="1"/>
        </p:nvSpPr>
        <p:spPr>
          <a:xfrm>
            <a:off x="11074400" y="6553201"/>
            <a:ext cx="1016000" cy="276225"/>
          </a:xfrm>
          <a:prstGeom prst="rect">
            <a:avLst/>
          </a:prstGeom>
          <a:noFill/>
        </p:spPr>
        <p:txBody>
          <a:bodyPr>
            <a:spAutoFit/>
          </a:bodyP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algn="r" eaLnBrk="1" hangingPunct="1">
              <a:defRPr/>
            </a:pPr>
            <a:fld id="{1B911166-2E4E-482C-936D-FBAF375162CA}" type="slidenum">
              <a:rPr lang="en-US" sz="1200" smtClean="0">
                <a:solidFill>
                  <a:srgbClr val="C00000"/>
                </a:solidFill>
                <a:latin typeface="Book Antiqua" pitchFamily="18" charset="0"/>
              </a:rPr>
              <a:pPr algn="r" eaLnBrk="1" hangingPunct="1">
                <a:defRPr/>
              </a:pPr>
              <a:t>‹#›</a:t>
            </a:fld>
            <a:endParaRPr lang="en-US" sz="1200">
              <a:solidFill>
                <a:srgbClr val="C00000"/>
              </a:solidFill>
              <a:latin typeface="Book Antiqua" pitchFamily="18" charset="0"/>
            </a:endParaRPr>
          </a:p>
        </p:txBody>
      </p:sp>
      <p:sp>
        <p:nvSpPr>
          <p:cNvPr id="2" name="Title 1"/>
          <p:cNvSpPr>
            <a:spLocks noGrp="1"/>
          </p:cNvSpPr>
          <p:nvPr>
            <p:ph type="title"/>
          </p:nvPr>
        </p:nvSpPr>
        <p:spPr>
          <a:xfrm>
            <a:off x="0" y="228600"/>
            <a:ext cx="12192000" cy="639762"/>
          </a:xfrm>
          <a:prstGeom prst="rect">
            <a:avLst/>
          </a:prstGeom>
        </p:spPr>
        <p:txBody>
          <a:bodyPr/>
          <a:lstStyle>
            <a:lvl1pPr>
              <a:defRPr sz="3200" b="1">
                <a:solidFill>
                  <a:srgbClr val="C00000"/>
                </a:solidFill>
                <a:effectLst>
                  <a:outerShdw blurRad="38100" dist="38100" dir="2700000" algn="tl">
                    <a:srgbClr val="000000">
                      <a:alpha val="43137"/>
                    </a:srgbClr>
                  </a:outerShdw>
                </a:effectLst>
                <a:latin typeface="Book Antiqua" pitchFamily="18" charset="0"/>
              </a:defRPr>
            </a:lvl1pPr>
          </a:lstStyle>
          <a:p>
            <a:r>
              <a:rPr lang="en-US" dirty="0"/>
              <a:t>Click to edit Master title style</a:t>
            </a:r>
          </a:p>
        </p:txBody>
      </p:sp>
      <p:sp>
        <p:nvSpPr>
          <p:cNvPr id="9" name="Content Placeholder 2"/>
          <p:cNvSpPr>
            <a:spLocks noGrp="1"/>
          </p:cNvSpPr>
          <p:nvPr>
            <p:ph idx="1"/>
          </p:nvPr>
        </p:nvSpPr>
        <p:spPr>
          <a:xfrm>
            <a:off x="609600" y="1219200"/>
            <a:ext cx="11176000" cy="5029200"/>
          </a:xfrm>
          <a:prstGeom prst="rect">
            <a:avLst/>
          </a:prstGeom>
        </p:spPr>
        <p:txBody>
          <a:bodyPr/>
          <a:lstStyle>
            <a:lvl1pPr>
              <a:spcBef>
                <a:spcPts val="600"/>
              </a:spcBef>
              <a:spcAft>
                <a:spcPts val="600"/>
              </a:spcAft>
              <a:defRPr sz="2400" b="1">
                <a:solidFill>
                  <a:srgbClr val="0000CC"/>
                </a:solidFill>
                <a:latin typeface="Book Antiqua" pitchFamily="18" charset="0"/>
              </a:defRPr>
            </a:lvl1pPr>
            <a:lvl2pPr>
              <a:spcBef>
                <a:spcPts val="600"/>
              </a:spcBef>
              <a:spcAft>
                <a:spcPts val="600"/>
              </a:spcAft>
              <a:defRPr sz="2000">
                <a:solidFill>
                  <a:srgbClr val="000099"/>
                </a:solidFill>
                <a:latin typeface="Book Antiqua" pitchFamily="18" charset="0"/>
              </a:defRPr>
            </a:lvl2pPr>
            <a:lvl3pPr>
              <a:spcBef>
                <a:spcPts val="600"/>
              </a:spcBef>
              <a:spcAft>
                <a:spcPts val="600"/>
              </a:spcAft>
              <a:defRPr sz="1800">
                <a:latin typeface="Book Antiqua" pitchFamily="18" charset="0"/>
              </a:defRPr>
            </a:lvl3pPr>
            <a:lvl4pPr>
              <a:spcBef>
                <a:spcPts val="600"/>
              </a:spcBef>
              <a:spcAft>
                <a:spcPts val="600"/>
              </a:spcAft>
              <a:defRPr sz="1600">
                <a:latin typeface="Book Antiqua" pitchFamily="18" charset="0"/>
              </a:defRPr>
            </a:lvl4pPr>
            <a:lvl5pPr>
              <a:spcBef>
                <a:spcPts val="600"/>
              </a:spcBef>
              <a:spcAft>
                <a:spcPts val="600"/>
              </a:spcAft>
              <a:defRPr sz="1600">
                <a:latin typeface="Book Antiqua"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1791952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7" r:id="rId1"/>
    <p:sldLayoutId id="2147483698" r:id="rId2"/>
  </p:sldLayoutIdLst>
  <p:txStyles>
    <p:titleStyle>
      <a:lvl1pPr algn="ctr" rtl="0" eaLnBrk="0" fontAlgn="base" hangingPunct="0">
        <a:spcBef>
          <a:spcPct val="0"/>
        </a:spcBef>
        <a:spcAft>
          <a:spcPct val="0"/>
        </a:spcAft>
        <a:defRPr sz="4400">
          <a:solidFill>
            <a:schemeClr val="tx2"/>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2pPr>
      <a:lvl3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3pPr>
      <a:lvl4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4pPr>
      <a:lvl5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acconeer.com/products" TargetMode="External"/><Relationship Id="rId7" Type="http://schemas.openxmlformats.org/officeDocument/2006/relationships/hyperlink" Target="https://github.com/acconeer/" TargetMode="External"/><Relationship Id="rId2" Type="http://schemas.openxmlformats.org/officeDocument/2006/relationships/hyperlink" Target="https://www.acconeer.com/" TargetMode="External"/><Relationship Id="rId1" Type="http://schemas.openxmlformats.org/officeDocument/2006/relationships/slideLayout" Target="../slideLayouts/slideLayout2.xml"/><Relationship Id="rId6" Type="http://schemas.openxmlformats.org/officeDocument/2006/relationships/hyperlink" Target="https://developer.acconeer.com/" TargetMode="External"/><Relationship Id="rId5" Type="http://schemas.openxmlformats.org/officeDocument/2006/relationships/hyperlink" Target="https://projects.raspberrypi.org/en/projects?software%5b%5d=python" TargetMode="External"/><Relationship Id="rId4" Type="http://schemas.openxmlformats.org/officeDocument/2006/relationships/hyperlink" Target="https://www.raspberrypi.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developer.acconeer.com/"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itpro.co.uk/hardware/357609/is-the-future-of-touchscreens-touchless" TargetMode="External"/><Relationship Id="rId2" Type="http://schemas.openxmlformats.org/officeDocument/2006/relationships/hyperlink" Target="https://www.imagimob.com/blog/the-future-is-touchless-radical-gesture-control-powered-by-radar-and-edge-ai" TargetMode="External"/><Relationship Id="rId1" Type="http://schemas.openxmlformats.org/officeDocument/2006/relationships/slideLayout" Target="../slideLayouts/slideLayout2.xml"/><Relationship Id="rId6" Type="http://schemas.openxmlformats.org/officeDocument/2006/relationships/hyperlink" Target="https://www.youtube.com/watch?v=Na89OzXllkk" TargetMode="External"/><Relationship Id="rId5" Type="http://schemas.openxmlformats.org/officeDocument/2006/relationships/hyperlink" Target="https://www.youtube.com/watch?v=QS8SW-ouM5w" TargetMode="External"/><Relationship Id="rId4" Type="http://schemas.openxmlformats.org/officeDocument/2006/relationships/hyperlink" Target="https://www.youtube.com/watch?v=0QNiZfSsPc0&amp;t=8s"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watch?v=NA0TwPsECUQ" TargetMode="External"/><Relationship Id="rId2" Type="http://schemas.openxmlformats.org/officeDocument/2006/relationships/hyperlink" Target="https://www.mathworks.com/help/signal/ref/stft.html" TargetMode="External"/><Relationship Id="rId1" Type="http://schemas.openxmlformats.org/officeDocument/2006/relationships/slideLayout" Target="../slideLayouts/slideLayout2.xml"/><Relationship Id="rId6" Type="http://schemas.openxmlformats.org/officeDocument/2006/relationships/hyperlink" Target="https://www.youtube.com/watch?v=8nZrgJjl3wc" TargetMode="External"/><Relationship Id="rId5" Type="http://schemas.openxmlformats.org/officeDocument/2006/relationships/hyperlink" Target="https://www.youtube.com/watch?v=r18Gi8lSkfM" TargetMode="External"/><Relationship Id="rId4" Type="http://schemas.openxmlformats.org/officeDocument/2006/relationships/hyperlink" Target="https://www.youtube.com/watch?v=TZzS52OplY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09800"/>
            <a:ext cx="11277600" cy="1871803"/>
          </a:xfrm>
        </p:spPr>
        <p:txBody>
          <a:bodyPr vert="horz" wrap="square" lIns="91440" tIns="45720" rIns="91440" bIns="45720" numCol="1" anchor="t" anchorCtr="0" compatLnSpc="1">
            <a:prstTxWarp prst="textNoShape">
              <a:avLst/>
            </a:prstTxWarp>
          </a:bodyPr>
          <a:lstStyle/>
          <a:p>
            <a:pPr>
              <a:defRPr/>
            </a:pPr>
            <a:r>
              <a:rPr lang="en-SG" dirty="0"/>
              <a:t>Smart Touchless Control with </a:t>
            </a:r>
            <a:br>
              <a:rPr lang="en-SG" dirty="0"/>
            </a:br>
            <a:r>
              <a:rPr lang="en-SG" dirty="0" err="1"/>
              <a:t>Millimeter</a:t>
            </a:r>
            <a:r>
              <a:rPr lang="en-SG" dirty="0"/>
              <a:t>-Wave Radar Sensor and </a:t>
            </a:r>
            <a:br>
              <a:rPr lang="en-SG" dirty="0"/>
            </a:br>
            <a:r>
              <a:rPr lang="en-SG" dirty="0"/>
              <a:t>A</a:t>
            </a:r>
            <a:r>
              <a:rPr lang="en-SG" dirty="0">
                <a:ea typeface="DengXian" panose="02010600030101010101" pitchFamily="2" charset="-122"/>
                <a:cs typeface="Times New Roman" panose="02020603050405020304" pitchFamily="18" charset="0"/>
              </a:rPr>
              <a:t>rtificial Intelligence</a:t>
            </a:r>
            <a:endParaRPr lang="en-US" dirty="0">
              <a:ea typeface="ＭＳ Ｐゴシック" pitchFamily="34" charset="-128"/>
            </a:endParaRPr>
          </a:p>
        </p:txBody>
      </p:sp>
      <p:sp>
        <p:nvSpPr>
          <p:cNvPr id="3075" name="Subtitle 2"/>
          <p:cNvSpPr>
            <a:spLocks noGrp="1"/>
          </p:cNvSpPr>
          <p:nvPr>
            <p:ph type="subTitle" idx="1"/>
          </p:nvPr>
        </p:nvSpPr>
        <p:spPr bwMode="auto">
          <a:xfrm>
            <a:off x="2819400" y="4724300"/>
            <a:ext cx="6400800" cy="685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en-US" altLang="zh-CN" dirty="0">
                <a:ea typeface="宋体" pitchFamily="2" charset="-122"/>
              </a:rPr>
              <a:t>Supervisor: Prof LU </a:t>
            </a:r>
            <a:r>
              <a:rPr lang="en-US" altLang="zh-CN" dirty="0" err="1">
                <a:ea typeface="宋体" pitchFamily="2" charset="-122"/>
              </a:rPr>
              <a:t>YiLong</a:t>
            </a:r>
            <a:endParaRPr lang="en-US" altLang="zh-CN" dirty="0">
              <a:ea typeface="宋体" pitchFamily="2" charset="-122"/>
            </a:endParaRPr>
          </a:p>
        </p:txBody>
      </p:sp>
      <p:sp>
        <p:nvSpPr>
          <p:cNvPr id="3076" name="TextBox 4"/>
          <p:cNvSpPr txBox="1">
            <a:spLocks noChangeArrowheads="1"/>
          </p:cNvSpPr>
          <p:nvPr/>
        </p:nvSpPr>
        <p:spPr bwMode="auto">
          <a:xfrm>
            <a:off x="5100134" y="1476532"/>
            <a:ext cx="315823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eaLnBrk="1" hangingPunct="1"/>
            <a:r>
              <a:rPr lang="en-US" sz="2400" b="1" dirty="0">
                <a:solidFill>
                  <a:srgbClr val="C00000"/>
                </a:solidFill>
                <a:latin typeface="Book Antiqua" pitchFamily="18" charset="0"/>
              </a:rPr>
              <a:t>DIP: AY2122s1 - E047</a:t>
            </a:r>
          </a:p>
        </p:txBody>
      </p:sp>
      <p:sp>
        <p:nvSpPr>
          <p:cNvPr id="3077" name="TextBox 3"/>
          <p:cNvSpPr txBox="1">
            <a:spLocks noChangeArrowheads="1"/>
          </p:cNvSpPr>
          <p:nvPr/>
        </p:nvSpPr>
        <p:spPr bwMode="auto">
          <a:xfrm>
            <a:off x="5410200" y="5852742"/>
            <a:ext cx="15808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ＭＳ Ｐゴシック" pitchFamily="34" charset="-128"/>
              </a:defRPr>
            </a:lvl1pPr>
            <a:lvl2pPr marL="742950" indent="-285750" eaLnBrk="0" hangingPunct="0">
              <a:defRPr>
                <a:solidFill>
                  <a:schemeClr val="tx1"/>
                </a:solidFill>
                <a:latin typeface="Arial" charset="0"/>
                <a:ea typeface="ＭＳ Ｐゴシック" pitchFamily="34" charset="-128"/>
              </a:defRPr>
            </a:lvl2pPr>
            <a:lvl3pPr marL="1143000" indent="-228600" eaLnBrk="0" hangingPunct="0">
              <a:defRPr>
                <a:solidFill>
                  <a:schemeClr val="tx1"/>
                </a:solidFill>
                <a:latin typeface="Arial" charset="0"/>
                <a:ea typeface="ＭＳ Ｐゴシック" pitchFamily="34" charset="-128"/>
              </a:defRPr>
            </a:lvl3pPr>
            <a:lvl4pPr marL="1600200" indent="-228600" eaLnBrk="0" hangingPunct="0">
              <a:defRPr>
                <a:solidFill>
                  <a:schemeClr val="tx1"/>
                </a:solidFill>
                <a:latin typeface="Arial" charset="0"/>
                <a:ea typeface="ＭＳ Ｐゴシック" pitchFamily="34" charset="-128"/>
              </a:defRPr>
            </a:lvl4pPr>
            <a:lvl5pPr marL="2057400" indent="-228600" eaLnBrk="0" hangingPunct="0">
              <a:defRPr>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34" charset="-128"/>
              </a:defRPr>
            </a:lvl9pPr>
          </a:lstStyle>
          <a:p>
            <a:pPr eaLnBrk="1" hangingPunct="1"/>
            <a:r>
              <a:rPr lang="en-US" altLang="zh-CN" sz="2000" b="1" dirty="0">
                <a:solidFill>
                  <a:srgbClr val="0000CC"/>
                </a:solidFill>
                <a:latin typeface="Book Antiqua" pitchFamily="18" charset="0"/>
              </a:rPr>
              <a:t>11</a:t>
            </a:r>
            <a:r>
              <a:rPr lang="en-AU" sz="2000" b="1" dirty="0">
                <a:solidFill>
                  <a:srgbClr val="0000CC"/>
                </a:solidFill>
                <a:latin typeface="Book Antiqua" pitchFamily="18" charset="0"/>
              </a:rPr>
              <a:t> Aug 2021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upload.wikimedia.org/wikipedia/commons/thumb/1/18/AI-ML-DL.png/800px-AI-ML-D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0044" y="986502"/>
            <a:ext cx="4980627" cy="515762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SG" dirty="0"/>
              <a:t>4. Artificial Intelligence</a:t>
            </a:r>
          </a:p>
        </p:txBody>
      </p:sp>
      <p:sp>
        <p:nvSpPr>
          <p:cNvPr id="3" name="Content Placeholder 2"/>
          <p:cNvSpPr>
            <a:spLocks noGrp="1"/>
          </p:cNvSpPr>
          <p:nvPr>
            <p:ph idx="1"/>
          </p:nvPr>
        </p:nvSpPr>
        <p:spPr>
          <a:xfrm>
            <a:off x="345539" y="1130364"/>
            <a:ext cx="5979061" cy="5013763"/>
          </a:xfrm>
        </p:spPr>
        <p:txBody>
          <a:bodyPr/>
          <a:lstStyle/>
          <a:p>
            <a:r>
              <a:rPr lang="en-SG" sz="2800" dirty="0"/>
              <a:t>Relations about </a:t>
            </a:r>
          </a:p>
          <a:p>
            <a:pPr lvl="1"/>
            <a:r>
              <a:rPr lang="en-SG" dirty="0"/>
              <a:t>Artificial Intelligence</a:t>
            </a:r>
          </a:p>
          <a:p>
            <a:pPr lvl="2"/>
            <a:r>
              <a:rPr lang="en-SG" dirty="0"/>
              <a:t>Mimicking the intelligence of humans </a:t>
            </a:r>
            <a:br>
              <a:rPr lang="en-SG" dirty="0"/>
            </a:br>
            <a:r>
              <a:rPr lang="en-SG" dirty="0"/>
              <a:t>or other living entity</a:t>
            </a:r>
          </a:p>
          <a:p>
            <a:pPr lvl="1"/>
            <a:r>
              <a:rPr lang="en-SG" b="1" dirty="0"/>
              <a:t>Machine Learning</a:t>
            </a:r>
          </a:p>
          <a:p>
            <a:pPr lvl="2"/>
            <a:r>
              <a:rPr lang="en-SG" dirty="0"/>
              <a:t>To learn from data without using complex rules</a:t>
            </a:r>
          </a:p>
          <a:p>
            <a:pPr lvl="1"/>
            <a:r>
              <a:rPr lang="en-SG" dirty="0"/>
              <a:t>Deep Learning</a:t>
            </a:r>
          </a:p>
          <a:p>
            <a:pPr lvl="2"/>
            <a:r>
              <a:rPr lang="en-SG" dirty="0"/>
              <a:t>Inspired by brain’s network of neurons</a:t>
            </a:r>
          </a:p>
          <a:p>
            <a:pPr lvl="2"/>
            <a:r>
              <a:rPr lang="en-SG" b="0" dirty="0">
                <a:solidFill>
                  <a:schemeClr val="tx1"/>
                </a:solidFill>
              </a:rPr>
              <a:t>Can do everything a mathematical model can do without requiring you to know which signal features to bring into the model. </a:t>
            </a:r>
          </a:p>
        </p:txBody>
      </p:sp>
    </p:spTree>
    <p:extLst>
      <p:ext uri="{BB962C8B-B14F-4D97-AF65-F5344CB8AC3E}">
        <p14:creationId xmlns:p14="http://schemas.microsoft.com/office/powerpoint/2010/main" val="1578290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51BBE-6223-49B9-A751-A2DBCF3EE755}"/>
              </a:ext>
            </a:extLst>
          </p:cNvPr>
          <p:cNvSpPr>
            <a:spLocks noGrp="1"/>
          </p:cNvSpPr>
          <p:nvPr>
            <p:ph type="title"/>
          </p:nvPr>
        </p:nvSpPr>
        <p:spPr/>
        <p:txBody>
          <a:bodyPr/>
          <a:lstStyle/>
          <a:p>
            <a:r>
              <a:rPr lang="en-SG" dirty="0"/>
              <a:t>Machine Learning</a:t>
            </a:r>
          </a:p>
        </p:txBody>
      </p:sp>
      <p:sp>
        <p:nvSpPr>
          <p:cNvPr id="3" name="Content Placeholder 2">
            <a:extLst>
              <a:ext uri="{FF2B5EF4-FFF2-40B4-BE49-F238E27FC236}">
                <a16:creationId xmlns:a16="http://schemas.microsoft.com/office/drawing/2014/main" id="{72495CE2-3526-46DC-A610-460304E2C412}"/>
              </a:ext>
            </a:extLst>
          </p:cNvPr>
          <p:cNvSpPr>
            <a:spLocks noGrp="1"/>
          </p:cNvSpPr>
          <p:nvPr>
            <p:ph idx="1"/>
          </p:nvPr>
        </p:nvSpPr>
        <p:spPr>
          <a:xfrm>
            <a:off x="609600" y="1219200"/>
            <a:ext cx="11176000" cy="639762"/>
          </a:xfrm>
        </p:spPr>
        <p:txBody>
          <a:bodyPr/>
          <a:lstStyle/>
          <a:p>
            <a:r>
              <a:rPr lang="en-SG" dirty="0"/>
              <a:t>Use one or few simple Machine Learning (ML) algorithms</a:t>
            </a:r>
          </a:p>
        </p:txBody>
      </p:sp>
      <p:pic>
        <p:nvPicPr>
          <p:cNvPr id="5" name="Picture 4" descr="Table&#10;&#10;Description automatically generated">
            <a:extLst>
              <a:ext uri="{FF2B5EF4-FFF2-40B4-BE49-F238E27FC236}">
                <a16:creationId xmlns:a16="http://schemas.microsoft.com/office/drawing/2014/main" id="{871F179A-4726-4A0C-910D-C26BC4637CC8}"/>
              </a:ext>
            </a:extLst>
          </p:cNvPr>
          <p:cNvPicPr>
            <a:picLocks noChangeAspect="1"/>
          </p:cNvPicPr>
          <p:nvPr/>
        </p:nvPicPr>
        <p:blipFill>
          <a:blip r:embed="rId2"/>
          <a:stretch>
            <a:fillRect/>
          </a:stretch>
        </p:blipFill>
        <p:spPr>
          <a:xfrm>
            <a:off x="1183450" y="2057400"/>
            <a:ext cx="9825099" cy="4008438"/>
          </a:xfrm>
          <a:prstGeom prst="rect">
            <a:avLst/>
          </a:prstGeom>
        </p:spPr>
      </p:pic>
    </p:spTree>
    <p:extLst>
      <p:ext uri="{BB962C8B-B14F-4D97-AF65-F5344CB8AC3E}">
        <p14:creationId xmlns:p14="http://schemas.microsoft.com/office/powerpoint/2010/main" val="3611301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51BBE-6223-49B9-A751-A2DBCF3EE755}"/>
              </a:ext>
            </a:extLst>
          </p:cNvPr>
          <p:cNvSpPr>
            <a:spLocks noGrp="1"/>
          </p:cNvSpPr>
          <p:nvPr>
            <p:ph type="title"/>
          </p:nvPr>
        </p:nvSpPr>
        <p:spPr/>
        <p:txBody>
          <a:bodyPr/>
          <a:lstStyle/>
          <a:p>
            <a:r>
              <a:rPr lang="en-SG" dirty="0"/>
              <a:t>5. Hardware &amp; Development</a:t>
            </a:r>
          </a:p>
        </p:txBody>
      </p:sp>
      <p:sp>
        <p:nvSpPr>
          <p:cNvPr id="3" name="Content Placeholder 2">
            <a:extLst>
              <a:ext uri="{FF2B5EF4-FFF2-40B4-BE49-F238E27FC236}">
                <a16:creationId xmlns:a16="http://schemas.microsoft.com/office/drawing/2014/main" id="{72495CE2-3526-46DC-A610-460304E2C412}"/>
              </a:ext>
            </a:extLst>
          </p:cNvPr>
          <p:cNvSpPr>
            <a:spLocks noGrp="1"/>
          </p:cNvSpPr>
          <p:nvPr>
            <p:ph idx="1"/>
          </p:nvPr>
        </p:nvSpPr>
        <p:spPr>
          <a:xfrm>
            <a:off x="508000" y="874892"/>
            <a:ext cx="11176000" cy="5525907"/>
          </a:xfrm>
        </p:spPr>
        <p:txBody>
          <a:bodyPr/>
          <a:lstStyle/>
          <a:p>
            <a:pPr>
              <a:spcAft>
                <a:spcPts val="1200"/>
              </a:spcAft>
            </a:pPr>
            <a:r>
              <a:rPr lang="en-SG" dirty="0"/>
              <a:t>Radar Sensor: </a:t>
            </a:r>
            <a:r>
              <a:rPr lang="en-SG" dirty="0" err="1"/>
              <a:t>Acconeer</a:t>
            </a:r>
            <a:endParaRPr lang="en-SG" dirty="0"/>
          </a:p>
          <a:p>
            <a:pPr lvl="1">
              <a:spcAft>
                <a:spcPts val="1200"/>
              </a:spcAft>
            </a:pPr>
            <a:r>
              <a:rPr lang="en-SG" sz="1200" b="1" dirty="0">
                <a:hlinkClick r:id="rId2"/>
              </a:rPr>
              <a:t>https://www.acconeer.com/</a:t>
            </a:r>
            <a:endParaRPr lang="en-SG" sz="1200" b="1" dirty="0"/>
          </a:p>
          <a:p>
            <a:pPr lvl="1">
              <a:spcAft>
                <a:spcPts val="1200"/>
              </a:spcAft>
            </a:pPr>
            <a:r>
              <a:rPr lang="en-SG" sz="1200" dirty="0">
                <a:hlinkClick r:id="rId3"/>
              </a:rPr>
              <a:t>https://www.acconeer.com/products</a:t>
            </a:r>
            <a:endParaRPr lang="en-SG" sz="1200" dirty="0"/>
          </a:p>
          <a:p>
            <a:pPr lvl="1">
              <a:spcAft>
                <a:spcPts val="1200"/>
              </a:spcAft>
            </a:pPr>
            <a:r>
              <a:rPr lang="en-SG" sz="1400" dirty="0">
                <a:solidFill>
                  <a:schemeClr val="accent5">
                    <a:lumMod val="50000"/>
                  </a:schemeClr>
                </a:solidFill>
              </a:rPr>
              <a:t>https://www.digikey.sg/en/supplier-centers/acconeer-ab?utm_adgroup=&amp;utm_source=google&amp;utm_medium=cpc&amp;utm_campaign=Dynamic%20Search_EN_Product&amp;utm_term=&amp;productid=&amp;gclid=CjwKCAjwx8iIBhBwEiwA2quaqzvyjV-rpGvzrTa2yJSgWSiQQL-LRsd8vrNdpYh26lQzTN-xqrBuxxoCXpIQAvD_BwE </a:t>
            </a:r>
            <a:endParaRPr lang="en-SG" dirty="0"/>
          </a:p>
          <a:p>
            <a:pPr>
              <a:spcAft>
                <a:spcPts val="1200"/>
              </a:spcAft>
            </a:pPr>
            <a:r>
              <a:rPr lang="en-SG" dirty="0"/>
              <a:t>Computer: </a:t>
            </a:r>
            <a:r>
              <a:rPr lang="en-SG" dirty="0" err="1"/>
              <a:t>Rasbery</a:t>
            </a:r>
            <a:r>
              <a:rPr lang="en-SG" dirty="0"/>
              <a:t> Pi</a:t>
            </a:r>
          </a:p>
          <a:p>
            <a:pPr lvl="1">
              <a:spcAft>
                <a:spcPts val="1200"/>
              </a:spcAft>
            </a:pPr>
            <a:r>
              <a:rPr lang="en-SG" sz="1600" dirty="0">
                <a:hlinkClick r:id="rId4"/>
              </a:rPr>
              <a:t>https://www.raspberrypi.org/</a:t>
            </a:r>
            <a:endParaRPr lang="en-SG" sz="1600" dirty="0"/>
          </a:p>
          <a:p>
            <a:pPr lvl="1">
              <a:spcAft>
                <a:spcPts val="1200"/>
              </a:spcAft>
            </a:pPr>
            <a:r>
              <a:rPr lang="en-SG" sz="1600" dirty="0">
                <a:hlinkClick r:id="rId5"/>
              </a:rPr>
              <a:t>https://projects.raspberrypi.org/en/projects?software[]=python</a:t>
            </a:r>
            <a:endParaRPr lang="en-SG" dirty="0"/>
          </a:p>
          <a:p>
            <a:pPr>
              <a:spcAft>
                <a:spcPts val="1200"/>
              </a:spcAft>
            </a:pPr>
            <a:r>
              <a:rPr lang="en-SG" dirty="0"/>
              <a:t>Integration &amp; Development</a:t>
            </a:r>
          </a:p>
          <a:p>
            <a:pPr lvl="1">
              <a:spcAft>
                <a:spcPts val="1200"/>
              </a:spcAft>
            </a:pPr>
            <a:r>
              <a:rPr lang="en-SG" sz="1600" dirty="0">
                <a:hlinkClick r:id="rId6"/>
              </a:rPr>
              <a:t>https://developer.acconeer.com/</a:t>
            </a:r>
            <a:endParaRPr lang="en-SG" sz="1600" dirty="0"/>
          </a:p>
          <a:p>
            <a:pPr lvl="1">
              <a:spcAft>
                <a:spcPts val="1200"/>
              </a:spcAft>
            </a:pPr>
            <a:r>
              <a:rPr lang="en-SG" sz="1600" dirty="0">
                <a:hlinkClick r:id="rId7"/>
              </a:rPr>
              <a:t>https://github.com/acconeer/</a:t>
            </a:r>
            <a:r>
              <a:rPr lang="en-SG" sz="1600" dirty="0"/>
              <a:t> </a:t>
            </a:r>
          </a:p>
        </p:txBody>
      </p:sp>
    </p:spTree>
    <p:extLst>
      <p:ext uri="{BB962C8B-B14F-4D97-AF65-F5344CB8AC3E}">
        <p14:creationId xmlns:p14="http://schemas.microsoft.com/office/powerpoint/2010/main" val="6674128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6B04F-1E8D-4A25-9BD2-739617293653}"/>
              </a:ext>
            </a:extLst>
          </p:cNvPr>
          <p:cNvSpPr>
            <a:spLocks noGrp="1"/>
          </p:cNvSpPr>
          <p:nvPr>
            <p:ph type="title"/>
          </p:nvPr>
        </p:nvSpPr>
        <p:spPr/>
        <p:txBody>
          <a:bodyPr/>
          <a:lstStyle/>
          <a:p>
            <a:r>
              <a:rPr lang="en-SG" dirty="0"/>
              <a:t>Development</a:t>
            </a:r>
          </a:p>
        </p:txBody>
      </p:sp>
      <p:sp>
        <p:nvSpPr>
          <p:cNvPr id="3" name="Content Placeholder 2">
            <a:extLst>
              <a:ext uri="{FF2B5EF4-FFF2-40B4-BE49-F238E27FC236}">
                <a16:creationId xmlns:a16="http://schemas.microsoft.com/office/drawing/2014/main" id="{B4DE8810-9268-45B4-82D4-4145A22DAC46}"/>
              </a:ext>
            </a:extLst>
          </p:cNvPr>
          <p:cNvSpPr>
            <a:spLocks noGrp="1"/>
          </p:cNvSpPr>
          <p:nvPr>
            <p:ph idx="1"/>
          </p:nvPr>
        </p:nvSpPr>
        <p:spPr>
          <a:xfrm>
            <a:off x="508000" y="808038"/>
            <a:ext cx="11176000" cy="854076"/>
          </a:xfrm>
        </p:spPr>
        <p:txBody>
          <a:bodyPr/>
          <a:lstStyle/>
          <a:p>
            <a:r>
              <a:rPr lang="en-SG" sz="1600" dirty="0">
                <a:hlinkClick r:id="rId2"/>
              </a:rPr>
              <a:t>https://developer.acconeer.com/</a:t>
            </a:r>
            <a:endParaRPr lang="en-SG" sz="1600" dirty="0"/>
          </a:p>
          <a:p>
            <a:endParaRPr lang="en-SG" sz="1600" dirty="0"/>
          </a:p>
        </p:txBody>
      </p:sp>
      <p:pic>
        <p:nvPicPr>
          <p:cNvPr id="4" name="Picture 3" descr="Diagram&#10;&#10;Description automatically generated">
            <a:extLst>
              <a:ext uri="{FF2B5EF4-FFF2-40B4-BE49-F238E27FC236}">
                <a16:creationId xmlns:a16="http://schemas.microsoft.com/office/drawing/2014/main" id="{4FD8AB5E-6D98-49C2-99DB-B025DBE3ED07}"/>
              </a:ext>
            </a:extLst>
          </p:cNvPr>
          <p:cNvPicPr>
            <a:picLocks noChangeAspect="1"/>
          </p:cNvPicPr>
          <p:nvPr/>
        </p:nvPicPr>
        <p:blipFill>
          <a:blip r:embed="rId3"/>
          <a:stretch>
            <a:fillRect/>
          </a:stretch>
        </p:blipFill>
        <p:spPr>
          <a:xfrm>
            <a:off x="3810000" y="1662114"/>
            <a:ext cx="7658100" cy="5007219"/>
          </a:xfrm>
          <a:prstGeom prst="rect">
            <a:avLst/>
          </a:prstGeom>
        </p:spPr>
      </p:pic>
    </p:spTree>
    <p:extLst>
      <p:ext uri="{BB962C8B-B14F-4D97-AF65-F5344CB8AC3E}">
        <p14:creationId xmlns:p14="http://schemas.microsoft.com/office/powerpoint/2010/main" val="31514240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EC2BA-0A6E-4AA9-9524-96693B7930C3}"/>
              </a:ext>
            </a:extLst>
          </p:cNvPr>
          <p:cNvSpPr>
            <a:spLocks noGrp="1"/>
          </p:cNvSpPr>
          <p:nvPr>
            <p:ph type="title"/>
          </p:nvPr>
        </p:nvSpPr>
        <p:spPr/>
        <p:txBody>
          <a:bodyPr/>
          <a:lstStyle/>
          <a:p>
            <a:r>
              <a:rPr lang="en-SG" dirty="0"/>
              <a:t>Product 1: XM132 ENTRY MODULE </a:t>
            </a:r>
          </a:p>
        </p:txBody>
      </p:sp>
      <p:sp>
        <p:nvSpPr>
          <p:cNvPr id="3" name="Content Placeholder 2">
            <a:extLst>
              <a:ext uri="{FF2B5EF4-FFF2-40B4-BE49-F238E27FC236}">
                <a16:creationId xmlns:a16="http://schemas.microsoft.com/office/drawing/2014/main" id="{1F6D59E3-A7F5-4DEC-A247-BCD054E38040}"/>
              </a:ext>
            </a:extLst>
          </p:cNvPr>
          <p:cNvSpPr>
            <a:spLocks noGrp="1"/>
          </p:cNvSpPr>
          <p:nvPr>
            <p:ph idx="1"/>
          </p:nvPr>
        </p:nvSpPr>
        <p:spPr>
          <a:xfrm>
            <a:off x="609600" y="1219200"/>
            <a:ext cx="4495800" cy="1600200"/>
          </a:xfrm>
        </p:spPr>
        <p:txBody>
          <a:bodyPr/>
          <a:lstStyle/>
          <a:p>
            <a:pPr>
              <a:spcBef>
                <a:spcPts val="0"/>
              </a:spcBef>
            </a:pPr>
            <a:r>
              <a:rPr lang="en-SG" sz="2000" dirty="0"/>
              <a:t>XM132 </a:t>
            </a:r>
          </a:p>
          <a:p>
            <a:pPr lvl="1">
              <a:spcBef>
                <a:spcPts val="0"/>
              </a:spcBef>
            </a:pPr>
            <a:r>
              <a:rPr lang="en-SG" sz="1600" dirty="0"/>
              <a:t>A1 Radar sensor module</a:t>
            </a:r>
          </a:p>
          <a:p>
            <a:pPr>
              <a:spcBef>
                <a:spcPts val="0"/>
              </a:spcBef>
            </a:pPr>
            <a:r>
              <a:rPr lang="en-SG" sz="2000" dirty="0"/>
              <a:t>XE132 </a:t>
            </a:r>
          </a:p>
          <a:p>
            <a:pPr lvl="1">
              <a:spcBef>
                <a:spcPts val="0"/>
              </a:spcBef>
            </a:pPr>
            <a:r>
              <a:rPr lang="en-SG" sz="1600" dirty="0"/>
              <a:t>Evaluation board including XM132</a:t>
            </a:r>
          </a:p>
        </p:txBody>
      </p:sp>
      <p:pic>
        <p:nvPicPr>
          <p:cNvPr id="5" name="Picture 4" descr="Text, letter&#10;&#10;Description automatically generated">
            <a:extLst>
              <a:ext uri="{FF2B5EF4-FFF2-40B4-BE49-F238E27FC236}">
                <a16:creationId xmlns:a16="http://schemas.microsoft.com/office/drawing/2014/main" id="{9205241F-35CA-45BF-8AD9-EA851545955A}"/>
              </a:ext>
            </a:extLst>
          </p:cNvPr>
          <p:cNvPicPr>
            <a:picLocks noChangeAspect="1"/>
          </p:cNvPicPr>
          <p:nvPr/>
        </p:nvPicPr>
        <p:blipFill>
          <a:blip r:embed="rId2"/>
          <a:stretch>
            <a:fillRect/>
          </a:stretch>
        </p:blipFill>
        <p:spPr>
          <a:xfrm>
            <a:off x="5160728" y="990600"/>
            <a:ext cx="6421672" cy="5410200"/>
          </a:xfrm>
          <a:prstGeom prst="rect">
            <a:avLst/>
          </a:prstGeom>
        </p:spPr>
      </p:pic>
      <p:pic>
        <p:nvPicPr>
          <p:cNvPr id="7" name="Picture 6" descr="Text&#10;&#10;Description automatically generated">
            <a:extLst>
              <a:ext uri="{FF2B5EF4-FFF2-40B4-BE49-F238E27FC236}">
                <a16:creationId xmlns:a16="http://schemas.microsoft.com/office/drawing/2014/main" id="{E1CA09EC-0C51-4C52-81F5-76A9755C38F6}"/>
              </a:ext>
            </a:extLst>
          </p:cNvPr>
          <p:cNvPicPr>
            <a:picLocks noChangeAspect="1"/>
          </p:cNvPicPr>
          <p:nvPr/>
        </p:nvPicPr>
        <p:blipFill>
          <a:blip r:embed="rId3"/>
          <a:stretch>
            <a:fillRect/>
          </a:stretch>
        </p:blipFill>
        <p:spPr>
          <a:xfrm>
            <a:off x="914400" y="3733800"/>
            <a:ext cx="3795276" cy="2253026"/>
          </a:xfrm>
          <a:prstGeom prst="rect">
            <a:avLst/>
          </a:prstGeom>
        </p:spPr>
      </p:pic>
    </p:spTree>
    <p:extLst>
      <p:ext uri="{BB962C8B-B14F-4D97-AF65-F5344CB8AC3E}">
        <p14:creationId xmlns:p14="http://schemas.microsoft.com/office/powerpoint/2010/main" val="3478102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43093-A589-47AB-AD4A-60EAABA30ABA}"/>
              </a:ext>
            </a:extLst>
          </p:cNvPr>
          <p:cNvSpPr>
            <a:spLocks noGrp="1"/>
          </p:cNvSpPr>
          <p:nvPr>
            <p:ph type="title"/>
          </p:nvPr>
        </p:nvSpPr>
        <p:spPr/>
        <p:txBody>
          <a:bodyPr/>
          <a:lstStyle/>
          <a:p>
            <a:r>
              <a:rPr lang="en-SG" dirty="0"/>
              <a:t>Product 2: XM122 IoT MODULE</a:t>
            </a:r>
          </a:p>
        </p:txBody>
      </p:sp>
      <p:sp>
        <p:nvSpPr>
          <p:cNvPr id="3" name="Content Placeholder 2">
            <a:extLst>
              <a:ext uri="{FF2B5EF4-FFF2-40B4-BE49-F238E27FC236}">
                <a16:creationId xmlns:a16="http://schemas.microsoft.com/office/drawing/2014/main" id="{D4829209-E841-4892-A3AC-C4F5DD121811}"/>
              </a:ext>
            </a:extLst>
          </p:cNvPr>
          <p:cNvSpPr>
            <a:spLocks noGrp="1"/>
          </p:cNvSpPr>
          <p:nvPr>
            <p:ph idx="1"/>
          </p:nvPr>
        </p:nvSpPr>
        <p:spPr>
          <a:xfrm>
            <a:off x="609600" y="990600"/>
            <a:ext cx="4292600" cy="1951038"/>
          </a:xfrm>
        </p:spPr>
        <p:txBody>
          <a:bodyPr/>
          <a:lstStyle/>
          <a:p>
            <a:pPr>
              <a:spcBef>
                <a:spcPts val="0"/>
              </a:spcBef>
              <a:spcAft>
                <a:spcPts val="0"/>
              </a:spcAft>
            </a:pPr>
            <a:r>
              <a:rPr lang="en-SG" sz="2000" dirty="0"/>
              <a:t>XM122 </a:t>
            </a:r>
          </a:p>
          <a:p>
            <a:pPr lvl="1">
              <a:spcBef>
                <a:spcPts val="0"/>
              </a:spcBef>
              <a:spcAft>
                <a:spcPts val="0"/>
              </a:spcAft>
            </a:pPr>
            <a:r>
              <a:rPr lang="en-SG" sz="1600" dirty="0"/>
              <a:t>IoT RADAR SENSOR MODULE </a:t>
            </a:r>
          </a:p>
          <a:p>
            <a:pPr>
              <a:spcBef>
                <a:spcPts val="0"/>
              </a:spcBef>
              <a:spcAft>
                <a:spcPts val="0"/>
              </a:spcAft>
            </a:pPr>
            <a:r>
              <a:rPr lang="en-SG" sz="2000" dirty="0"/>
              <a:t>XB122 </a:t>
            </a:r>
          </a:p>
          <a:p>
            <a:pPr lvl="1">
              <a:spcBef>
                <a:spcPts val="0"/>
              </a:spcBef>
              <a:spcAft>
                <a:spcPts val="0"/>
              </a:spcAft>
            </a:pPr>
            <a:r>
              <a:rPr lang="en-SG" sz="1600" dirty="0"/>
              <a:t>BREAKOUT BOARD FOR XM122 </a:t>
            </a:r>
          </a:p>
          <a:p>
            <a:pPr>
              <a:spcBef>
                <a:spcPts val="0"/>
              </a:spcBef>
              <a:spcAft>
                <a:spcPts val="0"/>
              </a:spcAft>
            </a:pPr>
            <a:r>
              <a:rPr lang="en-SG" sz="2000" dirty="0"/>
              <a:t>XA122 </a:t>
            </a:r>
          </a:p>
          <a:p>
            <a:pPr lvl="1">
              <a:spcBef>
                <a:spcPts val="0"/>
              </a:spcBef>
              <a:spcAft>
                <a:spcPts val="0"/>
              </a:spcAft>
            </a:pPr>
            <a:r>
              <a:rPr lang="en-SG" sz="1600" dirty="0"/>
              <a:t>BATTERY BOARD FOR XM122</a:t>
            </a:r>
          </a:p>
        </p:txBody>
      </p:sp>
      <p:pic>
        <p:nvPicPr>
          <p:cNvPr id="8" name="Picture 7" descr="Text, letter&#10;&#10;Description automatically generated">
            <a:extLst>
              <a:ext uri="{FF2B5EF4-FFF2-40B4-BE49-F238E27FC236}">
                <a16:creationId xmlns:a16="http://schemas.microsoft.com/office/drawing/2014/main" id="{DE1A9C14-3028-48A3-8AA6-A8EE901DCB39}"/>
              </a:ext>
            </a:extLst>
          </p:cNvPr>
          <p:cNvPicPr>
            <a:picLocks noChangeAspect="1"/>
          </p:cNvPicPr>
          <p:nvPr/>
        </p:nvPicPr>
        <p:blipFill>
          <a:blip r:embed="rId2"/>
          <a:stretch>
            <a:fillRect/>
          </a:stretch>
        </p:blipFill>
        <p:spPr>
          <a:xfrm>
            <a:off x="5321663" y="868362"/>
            <a:ext cx="5935429" cy="5456238"/>
          </a:xfrm>
          <a:prstGeom prst="rect">
            <a:avLst/>
          </a:prstGeom>
        </p:spPr>
      </p:pic>
      <p:pic>
        <p:nvPicPr>
          <p:cNvPr id="10" name="Picture 9" descr="Graphical user interface, text, application&#10;&#10;Description automatically generated">
            <a:extLst>
              <a:ext uri="{FF2B5EF4-FFF2-40B4-BE49-F238E27FC236}">
                <a16:creationId xmlns:a16="http://schemas.microsoft.com/office/drawing/2014/main" id="{4ACB07BF-7CB9-487C-8387-189F4434A2D9}"/>
              </a:ext>
            </a:extLst>
          </p:cNvPr>
          <p:cNvPicPr>
            <a:picLocks noChangeAspect="1"/>
          </p:cNvPicPr>
          <p:nvPr/>
        </p:nvPicPr>
        <p:blipFill>
          <a:blip r:embed="rId3"/>
          <a:stretch>
            <a:fillRect/>
          </a:stretch>
        </p:blipFill>
        <p:spPr>
          <a:xfrm>
            <a:off x="1066800" y="3063876"/>
            <a:ext cx="3597651" cy="2590800"/>
          </a:xfrm>
          <a:prstGeom prst="rect">
            <a:avLst/>
          </a:prstGeom>
        </p:spPr>
      </p:pic>
    </p:spTree>
    <p:extLst>
      <p:ext uri="{BB962C8B-B14F-4D97-AF65-F5344CB8AC3E}">
        <p14:creationId xmlns:p14="http://schemas.microsoft.com/office/powerpoint/2010/main" val="26941662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43093-A589-47AB-AD4A-60EAABA30ABA}"/>
              </a:ext>
            </a:extLst>
          </p:cNvPr>
          <p:cNvSpPr>
            <a:spLocks noGrp="1"/>
          </p:cNvSpPr>
          <p:nvPr>
            <p:ph type="title"/>
          </p:nvPr>
        </p:nvSpPr>
        <p:spPr/>
        <p:txBody>
          <a:bodyPr/>
          <a:lstStyle/>
          <a:p>
            <a:r>
              <a:rPr lang="en-SG" dirty="0"/>
              <a:t>Product 3: XM112 HIGH PERFORMANCE MODULE</a:t>
            </a:r>
          </a:p>
        </p:txBody>
      </p:sp>
      <p:sp>
        <p:nvSpPr>
          <p:cNvPr id="3" name="Content Placeholder 2">
            <a:extLst>
              <a:ext uri="{FF2B5EF4-FFF2-40B4-BE49-F238E27FC236}">
                <a16:creationId xmlns:a16="http://schemas.microsoft.com/office/drawing/2014/main" id="{D4829209-E841-4892-A3AC-C4F5DD121811}"/>
              </a:ext>
            </a:extLst>
          </p:cNvPr>
          <p:cNvSpPr>
            <a:spLocks noGrp="1"/>
          </p:cNvSpPr>
          <p:nvPr>
            <p:ph idx="1"/>
          </p:nvPr>
        </p:nvSpPr>
        <p:spPr>
          <a:xfrm>
            <a:off x="609600" y="1066800"/>
            <a:ext cx="4521200" cy="1493838"/>
          </a:xfrm>
        </p:spPr>
        <p:txBody>
          <a:bodyPr/>
          <a:lstStyle/>
          <a:p>
            <a:pPr>
              <a:spcBef>
                <a:spcPts val="0"/>
              </a:spcBef>
              <a:spcAft>
                <a:spcPts val="0"/>
              </a:spcAft>
            </a:pPr>
            <a:r>
              <a:rPr lang="en-SG" sz="2000" dirty="0"/>
              <a:t>XM112 	</a:t>
            </a:r>
          </a:p>
          <a:p>
            <a:pPr lvl="1">
              <a:spcBef>
                <a:spcPts val="0"/>
              </a:spcBef>
              <a:spcAft>
                <a:spcPts val="0"/>
              </a:spcAft>
            </a:pPr>
            <a:r>
              <a:rPr lang="en-SG" sz="1800" dirty="0"/>
              <a:t>A1 Radar sensor module</a:t>
            </a:r>
          </a:p>
          <a:p>
            <a:pPr>
              <a:spcBef>
                <a:spcPts val="0"/>
              </a:spcBef>
              <a:spcAft>
                <a:spcPts val="0"/>
              </a:spcAft>
            </a:pPr>
            <a:r>
              <a:rPr lang="en-SG" sz="2000" dirty="0"/>
              <a:t>XB112 </a:t>
            </a:r>
          </a:p>
          <a:p>
            <a:pPr lvl="1">
              <a:spcBef>
                <a:spcPts val="0"/>
              </a:spcBef>
              <a:spcAft>
                <a:spcPts val="0"/>
              </a:spcAft>
            </a:pPr>
            <a:r>
              <a:rPr lang="en-SG" sz="1800" dirty="0"/>
              <a:t>Breakout board for XM112</a:t>
            </a:r>
          </a:p>
        </p:txBody>
      </p:sp>
      <p:pic>
        <p:nvPicPr>
          <p:cNvPr id="6" name="Picture 5" descr="Text, letter&#10;&#10;Description automatically generated">
            <a:extLst>
              <a:ext uri="{FF2B5EF4-FFF2-40B4-BE49-F238E27FC236}">
                <a16:creationId xmlns:a16="http://schemas.microsoft.com/office/drawing/2014/main" id="{87B206A3-A288-4E65-9742-9BA97EF4919B}"/>
              </a:ext>
            </a:extLst>
          </p:cNvPr>
          <p:cNvPicPr>
            <a:picLocks noChangeAspect="1"/>
          </p:cNvPicPr>
          <p:nvPr/>
        </p:nvPicPr>
        <p:blipFill>
          <a:blip r:embed="rId2"/>
          <a:stretch>
            <a:fillRect/>
          </a:stretch>
        </p:blipFill>
        <p:spPr>
          <a:xfrm>
            <a:off x="5410200" y="899802"/>
            <a:ext cx="5562600" cy="5552356"/>
          </a:xfrm>
          <a:prstGeom prst="rect">
            <a:avLst/>
          </a:prstGeom>
        </p:spPr>
      </p:pic>
      <p:pic>
        <p:nvPicPr>
          <p:cNvPr id="9" name="Picture 8" descr="Text&#10;&#10;Description automatically generated">
            <a:extLst>
              <a:ext uri="{FF2B5EF4-FFF2-40B4-BE49-F238E27FC236}">
                <a16:creationId xmlns:a16="http://schemas.microsoft.com/office/drawing/2014/main" id="{A10A82FF-9A73-4FF6-B994-0DADD32A7ECF}"/>
              </a:ext>
            </a:extLst>
          </p:cNvPr>
          <p:cNvPicPr>
            <a:picLocks noChangeAspect="1"/>
          </p:cNvPicPr>
          <p:nvPr/>
        </p:nvPicPr>
        <p:blipFill>
          <a:blip r:embed="rId3"/>
          <a:stretch>
            <a:fillRect/>
          </a:stretch>
        </p:blipFill>
        <p:spPr>
          <a:xfrm>
            <a:off x="914400" y="2863571"/>
            <a:ext cx="3846159" cy="3388283"/>
          </a:xfrm>
          <a:prstGeom prst="rect">
            <a:avLst/>
          </a:prstGeom>
        </p:spPr>
      </p:pic>
    </p:spTree>
    <p:extLst>
      <p:ext uri="{BB962C8B-B14F-4D97-AF65-F5344CB8AC3E}">
        <p14:creationId xmlns:p14="http://schemas.microsoft.com/office/powerpoint/2010/main" val="2632825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43093-A589-47AB-AD4A-60EAABA30ABA}"/>
              </a:ext>
            </a:extLst>
          </p:cNvPr>
          <p:cNvSpPr>
            <a:spLocks noGrp="1"/>
          </p:cNvSpPr>
          <p:nvPr>
            <p:ph type="title"/>
          </p:nvPr>
        </p:nvSpPr>
        <p:spPr/>
        <p:txBody>
          <a:bodyPr/>
          <a:lstStyle/>
          <a:p>
            <a:r>
              <a:rPr lang="en-SG" dirty="0"/>
              <a:t>Product 4: DEVELOPMENT KIT</a:t>
            </a:r>
          </a:p>
        </p:txBody>
      </p:sp>
      <p:sp>
        <p:nvSpPr>
          <p:cNvPr id="3" name="Content Placeholder 2">
            <a:extLst>
              <a:ext uri="{FF2B5EF4-FFF2-40B4-BE49-F238E27FC236}">
                <a16:creationId xmlns:a16="http://schemas.microsoft.com/office/drawing/2014/main" id="{D4829209-E841-4892-A3AC-C4F5DD121811}"/>
              </a:ext>
            </a:extLst>
          </p:cNvPr>
          <p:cNvSpPr>
            <a:spLocks noGrp="1"/>
          </p:cNvSpPr>
          <p:nvPr>
            <p:ph idx="1"/>
          </p:nvPr>
        </p:nvSpPr>
        <p:spPr>
          <a:xfrm>
            <a:off x="400844" y="1062128"/>
            <a:ext cx="4856956" cy="2290672"/>
          </a:xfrm>
        </p:spPr>
        <p:txBody>
          <a:bodyPr/>
          <a:lstStyle/>
          <a:p>
            <a:r>
              <a:rPr lang="en-SG" sz="1800" dirty="0"/>
              <a:t>XC112 </a:t>
            </a:r>
          </a:p>
          <a:p>
            <a:pPr lvl="1"/>
            <a:r>
              <a:rPr lang="en-SG" sz="1400" dirty="0"/>
              <a:t>A1 connector board with flex cable connectors</a:t>
            </a:r>
          </a:p>
          <a:p>
            <a:pPr lvl="1"/>
            <a:r>
              <a:rPr lang="en-SG" sz="1200" b="0" i="0" dirty="0">
                <a:solidFill>
                  <a:srgbClr val="FF0000"/>
                </a:solidFill>
                <a:effectLst/>
                <a:latin typeface="Roboto" panose="02000000000000000000" pitchFamily="2" charset="0"/>
              </a:rPr>
              <a:t>$198.94</a:t>
            </a:r>
            <a:endParaRPr lang="en-SG" sz="1400" dirty="0">
              <a:solidFill>
                <a:srgbClr val="FF0000"/>
              </a:solidFill>
            </a:endParaRPr>
          </a:p>
          <a:p>
            <a:r>
              <a:rPr lang="en-SG" sz="1800" dirty="0"/>
              <a:t>XR112 </a:t>
            </a:r>
          </a:p>
          <a:p>
            <a:pPr lvl="1"/>
            <a:r>
              <a:rPr lang="en-SG" sz="1400" dirty="0"/>
              <a:t>XC112A1 radar sensor board with flex cable</a:t>
            </a:r>
          </a:p>
          <a:p>
            <a:pPr lvl="1"/>
            <a:r>
              <a:rPr lang="en-SG" sz="1200" b="0" i="0" dirty="0">
                <a:solidFill>
                  <a:srgbClr val="FF0000"/>
                </a:solidFill>
                <a:effectLst/>
                <a:latin typeface="Roboto" panose="02000000000000000000" pitchFamily="2" charset="0"/>
              </a:rPr>
              <a:t>$48.68</a:t>
            </a:r>
            <a:endParaRPr lang="en-SG" sz="1400" dirty="0">
              <a:solidFill>
                <a:srgbClr val="FF0000"/>
              </a:solidFill>
            </a:endParaRPr>
          </a:p>
        </p:txBody>
      </p:sp>
      <p:pic>
        <p:nvPicPr>
          <p:cNvPr id="11" name="Picture 10" descr="A picture containing text, electronics, circuit&#10;&#10;Description automatically generated">
            <a:extLst>
              <a:ext uri="{FF2B5EF4-FFF2-40B4-BE49-F238E27FC236}">
                <a16:creationId xmlns:a16="http://schemas.microsoft.com/office/drawing/2014/main" id="{E454F772-7671-4F71-BE22-A5EE811C1B95}"/>
              </a:ext>
            </a:extLst>
          </p:cNvPr>
          <p:cNvPicPr>
            <a:picLocks noChangeAspect="1"/>
          </p:cNvPicPr>
          <p:nvPr/>
        </p:nvPicPr>
        <p:blipFill>
          <a:blip r:embed="rId2"/>
          <a:stretch>
            <a:fillRect/>
          </a:stretch>
        </p:blipFill>
        <p:spPr>
          <a:xfrm>
            <a:off x="762000" y="3565662"/>
            <a:ext cx="3810000" cy="2519905"/>
          </a:xfrm>
          <a:prstGeom prst="rect">
            <a:avLst/>
          </a:prstGeom>
        </p:spPr>
      </p:pic>
      <p:grpSp>
        <p:nvGrpSpPr>
          <p:cNvPr id="15" name="Group 14">
            <a:extLst>
              <a:ext uri="{FF2B5EF4-FFF2-40B4-BE49-F238E27FC236}">
                <a16:creationId xmlns:a16="http://schemas.microsoft.com/office/drawing/2014/main" id="{E3A7F678-9862-4DAF-88EB-B7BA8FE9F270}"/>
              </a:ext>
            </a:extLst>
          </p:cNvPr>
          <p:cNvGrpSpPr/>
          <p:nvPr/>
        </p:nvGrpSpPr>
        <p:grpSpPr>
          <a:xfrm>
            <a:off x="5345112" y="1475467"/>
            <a:ext cx="6338888" cy="4610100"/>
            <a:chOff x="5345112" y="1475467"/>
            <a:chExt cx="6338888" cy="4610100"/>
          </a:xfrm>
        </p:grpSpPr>
        <p:pic>
          <p:nvPicPr>
            <p:cNvPr id="9" name="Picture 8" descr="Text&#10;&#10;Description automatically generated">
              <a:extLst>
                <a:ext uri="{FF2B5EF4-FFF2-40B4-BE49-F238E27FC236}">
                  <a16:creationId xmlns:a16="http://schemas.microsoft.com/office/drawing/2014/main" id="{EC7FE66E-5E95-43E9-90ED-34BF06B86041}"/>
                </a:ext>
              </a:extLst>
            </p:cNvPr>
            <p:cNvPicPr>
              <a:picLocks noChangeAspect="1"/>
            </p:cNvPicPr>
            <p:nvPr/>
          </p:nvPicPr>
          <p:blipFill>
            <a:blip r:embed="rId3"/>
            <a:stretch>
              <a:fillRect/>
            </a:stretch>
          </p:blipFill>
          <p:spPr>
            <a:xfrm>
              <a:off x="5345112" y="1475467"/>
              <a:ext cx="6338888" cy="4610100"/>
            </a:xfrm>
            <a:prstGeom prst="rect">
              <a:avLst/>
            </a:prstGeom>
          </p:spPr>
        </p:pic>
        <p:sp>
          <p:nvSpPr>
            <p:cNvPr id="14" name="Rectangle 13">
              <a:extLst>
                <a:ext uri="{FF2B5EF4-FFF2-40B4-BE49-F238E27FC236}">
                  <a16:creationId xmlns:a16="http://schemas.microsoft.com/office/drawing/2014/main" id="{54C13D05-2F72-4796-8350-08AB4EA47E88}"/>
                </a:ext>
              </a:extLst>
            </p:cNvPr>
            <p:cNvSpPr/>
            <p:nvPr/>
          </p:nvSpPr>
          <p:spPr>
            <a:xfrm>
              <a:off x="8229600" y="3429000"/>
              <a:ext cx="31242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spTree>
    <p:extLst>
      <p:ext uri="{BB962C8B-B14F-4D97-AF65-F5344CB8AC3E}">
        <p14:creationId xmlns:p14="http://schemas.microsoft.com/office/powerpoint/2010/main" val="39454602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7BE4E-F6A5-442F-9D1E-CDA7622211B5}"/>
              </a:ext>
            </a:extLst>
          </p:cNvPr>
          <p:cNvSpPr>
            <a:spLocks noGrp="1"/>
          </p:cNvSpPr>
          <p:nvPr>
            <p:ph type="title"/>
          </p:nvPr>
        </p:nvSpPr>
        <p:spPr/>
        <p:txBody>
          <a:bodyPr/>
          <a:lstStyle/>
          <a:p>
            <a:r>
              <a:rPr lang="en-SG" dirty="0"/>
              <a:t>Background References</a:t>
            </a:r>
          </a:p>
        </p:txBody>
      </p:sp>
      <p:sp>
        <p:nvSpPr>
          <p:cNvPr id="3" name="Content Placeholder 2">
            <a:extLst>
              <a:ext uri="{FF2B5EF4-FFF2-40B4-BE49-F238E27FC236}">
                <a16:creationId xmlns:a16="http://schemas.microsoft.com/office/drawing/2014/main" id="{11A17DF5-7891-4D4F-9EB3-1745C58CAA91}"/>
              </a:ext>
            </a:extLst>
          </p:cNvPr>
          <p:cNvSpPr>
            <a:spLocks noGrp="1"/>
          </p:cNvSpPr>
          <p:nvPr>
            <p:ph idx="1"/>
          </p:nvPr>
        </p:nvSpPr>
        <p:spPr>
          <a:xfrm>
            <a:off x="381000" y="1066800"/>
            <a:ext cx="11303000" cy="5029200"/>
          </a:xfrm>
        </p:spPr>
        <p:txBody>
          <a:bodyPr/>
          <a:lstStyle/>
          <a:p>
            <a:r>
              <a:rPr lang="en-SG" dirty="0">
                <a:latin typeface="Calibri" panose="020F0502020204030204" pitchFamily="34" charset="0"/>
                <a:cs typeface="Calibri" panose="020F0502020204030204" pitchFamily="34" charset="0"/>
              </a:rPr>
              <a:t>Gesture Sensing</a:t>
            </a:r>
          </a:p>
          <a:p>
            <a:pPr lvl="1"/>
            <a:r>
              <a:rPr lang="en-SG" sz="1800" dirty="0">
                <a:latin typeface="Calibri" panose="020F0502020204030204" pitchFamily="34" charset="0"/>
                <a:cs typeface="Calibri" panose="020F0502020204030204" pitchFamily="34" charset="0"/>
              </a:rPr>
              <a:t>The Future is Touchless: Radical Gesture Control Powered by Radar and Edge AI</a:t>
            </a:r>
          </a:p>
          <a:p>
            <a:pPr lvl="2"/>
            <a:r>
              <a:rPr lang="en-SG" sz="1200" dirty="0">
                <a:latin typeface="Calibri" panose="020F0502020204030204" pitchFamily="34" charset="0"/>
                <a:cs typeface="Calibri" panose="020F0502020204030204" pitchFamily="34" charset="0"/>
                <a:hlinkClick r:id="rId2"/>
              </a:rPr>
              <a:t>https://www.imagimob.com/blog/the-future-is-touchless-radical-gesture-control-powered-by-radar-and-edge-ai</a:t>
            </a:r>
            <a:endParaRPr lang="en-SG" sz="1200" dirty="0">
              <a:latin typeface="Calibri" panose="020F0502020204030204" pitchFamily="34" charset="0"/>
              <a:cs typeface="Calibri" panose="020F0502020204030204" pitchFamily="34" charset="0"/>
            </a:endParaRPr>
          </a:p>
          <a:p>
            <a:pPr lvl="1"/>
            <a:r>
              <a:rPr lang="en-SG" sz="1800" dirty="0">
                <a:latin typeface="Calibri" panose="020F0502020204030204" pitchFamily="34" charset="0"/>
                <a:cs typeface="Calibri" panose="020F0502020204030204" pitchFamily="34" charset="0"/>
              </a:rPr>
              <a:t>The emerging need for touchless interaction technologies</a:t>
            </a:r>
          </a:p>
          <a:p>
            <a:pPr lvl="2"/>
            <a:r>
              <a:rPr lang="en-SG" sz="1200" dirty="0">
                <a:latin typeface="Calibri" panose="020F0502020204030204" pitchFamily="34" charset="0"/>
                <a:cs typeface="Calibri" panose="020F0502020204030204" pitchFamily="34" charset="0"/>
              </a:rPr>
              <a:t>https://interactions.acm.org/archive/view/july-august-2020/the-emerging-need-for-touchless-interaction-technologies#:~:text=The%20Covid%2D19%20pandemic%20has,us%20to%20avoid%20touching%20devices.&amp;text=The%20gesture%2Dbased%20technologies%20that,popular%20outside%20of%20research%20labs </a:t>
            </a:r>
          </a:p>
          <a:p>
            <a:pPr lvl="1"/>
            <a:r>
              <a:rPr lang="en-SG" sz="1800" dirty="0">
                <a:latin typeface="Calibri" panose="020F0502020204030204" pitchFamily="34" charset="0"/>
                <a:cs typeface="Calibri" panose="020F0502020204030204" pitchFamily="34" charset="0"/>
              </a:rPr>
              <a:t>Is the future of touchscreens touchless</a:t>
            </a:r>
          </a:p>
          <a:p>
            <a:pPr lvl="2"/>
            <a:r>
              <a:rPr lang="en-SG" sz="1400" dirty="0">
                <a:latin typeface="Calibri" panose="020F0502020204030204" pitchFamily="34" charset="0"/>
                <a:cs typeface="Calibri" panose="020F0502020204030204" pitchFamily="34" charset="0"/>
                <a:hlinkClick r:id="rId3"/>
              </a:rPr>
              <a:t>https://www.itpro.co.uk/hardware/357609/is-the-future-of-touchscreens-touchless</a:t>
            </a:r>
            <a:r>
              <a:rPr lang="en-SG" sz="1400" dirty="0">
                <a:latin typeface="Calibri" panose="020F0502020204030204" pitchFamily="34" charset="0"/>
                <a:cs typeface="Calibri" panose="020F0502020204030204" pitchFamily="34" charset="0"/>
              </a:rPr>
              <a:t> </a:t>
            </a:r>
          </a:p>
          <a:p>
            <a:r>
              <a:rPr lang="en-SG" dirty="0">
                <a:latin typeface="Calibri" panose="020F0502020204030204" pitchFamily="34" charset="0"/>
                <a:cs typeface="Calibri" panose="020F0502020204030204" pitchFamily="34" charset="0"/>
              </a:rPr>
              <a:t>Google soli</a:t>
            </a:r>
          </a:p>
          <a:p>
            <a:pPr lvl="1"/>
            <a:r>
              <a:rPr lang="en-SG" sz="1600" dirty="0">
                <a:latin typeface="Calibri" panose="020F0502020204030204" pitchFamily="34" charset="0"/>
                <a:cs typeface="Calibri" panose="020F0502020204030204" pitchFamily="34" charset="0"/>
                <a:hlinkClick r:id="rId4"/>
              </a:rPr>
              <a:t>https://www.youtube.com/watch?v=0QNiZfSsPc0&amp;t=8s</a:t>
            </a:r>
            <a:endParaRPr lang="en-SG" sz="1600" dirty="0">
              <a:latin typeface="Calibri" panose="020F0502020204030204" pitchFamily="34" charset="0"/>
              <a:cs typeface="Calibri" panose="020F0502020204030204" pitchFamily="34" charset="0"/>
            </a:endParaRPr>
          </a:p>
          <a:p>
            <a:pPr lvl="1"/>
            <a:r>
              <a:rPr lang="en-SG" sz="1600" dirty="0">
                <a:latin typeface="Calibri" panose="020F0502020204030204" pitchFamily="34" charset="0"/>
                <a:cs typeface="Calibri" panose="020F0502020204030204" pitchFamily="34" charset="0"/>
                <a:hlinkClick r:id="rId5"/>
              </a:rPr>
              <a:t>https://www.youtube.com/watch?v=QS8SW-ouM5w</a:t>
            </a:r>
            <a:endParaRPr lang="en-SG" sz="1600" dirty="0">
              <a:latin typeface="Calibri" panose="020F0502020204030204" pitchFamily="34" charset="0"/>
              <a:cs typeface="Calibri" panose="020F0502020204030204" pitchFamily="34" charset="0"/>
            </a:endParaRPr>
          </a:p>
          <a:p>
            <a:pPr lvl="1"/>
            <a:r>
              <a:rPr lang="en-SG" sz="1600" dirty="0">
                <a:latin typeface="Calibri" panose="020F0502020204030204" pitchFamily="34" charset="0"/>
                <a:cs typeface="Calibri" panose="020F0502020204030204" pitchFamily="34" charset="0"/>
                <a:hlinkClick r:id="rId6"/>
              </a:rPr>
              <a:t>https://www.youtube.com/watch?v=Na89OzXllkk</a:t>
            </a:r>
            <a:endParaRPr lang="en-SG"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520173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7BE4E-F6A5-442F-9D1E-CDA7622211B5}"/>
              </a:ext>
            </a:extLst>
          </p:cNvPr>
          <p:cNvSpPr>
            <a:spLocks noGrp="1"/>
          </p:cNvSpPr>
          <p:nvPr>
            <p:ph type="title"/>
          </p:nvPr>
        </p:nvSpPr>
        <p:spPr/>
        <p:txBody>
          <a:bodyPr/>
          <a:lstStyle/>
          <a:p>
            <a:r>
              <a:rPr lang="en-SG" dirty="0"/>
              <a:t>Technical References</a:t>
            </a:r>
          </a:p>
        </p:txBody>
      </p:sp>
      <p:sp>
        <p:nvSpPr>
          <p:cNvPr id="3" name="Content Placeholder 2">
            <a:extLst>
              <a:ext uri="{FF2B5EF4-FFF2-40B4-BE49-F238E27FC236}">
                <a16:creationId xmlns:a16="http://schemas.microsoft.com/office/drawing/2014/main" id="{11A17DF5-7891-4D4F-9EB3-1745C58CAA91}"/>
              </a:ext>
            </a:extLst>
          </p:cNvPr>
          <p:cNvSpPr>
            <a:spLocks noGrp="1"/>
          </p:cNvSpPr>
          <p:nvPr>
            <p:ph idx="1"/>
          </p:nvPr>
        </p:nvSpPr>
        <p:spPr>
          <a:xfrm>
            <a:off x="381000" y="1066800"/>
            <a:ext cx="11303000" cy="5029200"/>
          </a:xfrm>
        </p:spPr>
        <p:txBody>
          <a:bodyPr/>
          <a:lstStyle/>
          <a:p>
            <a:r>
              <a:rPr lang="en-SG" dirty="0">
                <a:latin typeface="Calibri" panose="020F0502020204030204" pitchFamily="34" charset="0"/>
                <a:cs typeface="Calibri" panose="020F0502020204030204" pitchFamily="34" charset="0"/>
              </a:rPr>
              <a:t>Short-time Fourier transform (STFT)</a:t>
            </a:r>
          </a:p>
          <a:p>
            <a:pPr lvl="1"/>
            <a:r>
              <a:rPr lang="en-SG" dirty="0">
                <a:latin typeface="Calibri" panose="020F0502020204030204" pitchFamily="34" charset="0"/>
                <a:cs typeface="Calibri" panose="020F0502020204030204" pitchFamily="34" charset="0"/>
                <a:hlinkClick r:id="rId2"/>
              </a:rPr>
              <a:t>https://www.mathworks.com/help/signal/ref/stft.html</a:t>
            </a:r>
            <a:endParaRPr lang="en-SG" dirty="0">
              <a:latin typeface="Calibri" panose="020F0502020204030204" pitchFamily="34" charset="0"/>
              <a:cs typeface="Calibri" panose="020F0502020204030204" pitchFamily="34" charset="0"/>
            </a:endParaRPr>
          </a:p>
          <a:p>
            <a:pPr lvl="1"/>
            <a:r>
              <a:rPr lang="en-SG" dirty="0">
                <a:latin typeface="Calibri" panose="020F0502020204030204" pitchFamily="34" charset="0"/>
                <a:cs typeface="Calibri" panose="020F0502020204030204" pitchFamily="34" charset="0"/>
                <a:hlinkClick r:id="rId3"/>
              </a:rPr>
              <a:t>https://www.youtube.com/watch?v=NA0TwPsECUQ</a:t>
            </a:r>
            <a:endParaRPr lang="en-SG" dirty="0">
              <a:latin typeface="Calibri" panose="020F0502020204030204" pitchFamily="34" charset="0"/>
              <a:cs typeface="Calibri" panose="020F0502020204030204" pitchFamily="34" charset="0"/>
              <a:hlinkClick r:id="rId4"/>
            </a:endParaRPr>
          </a:p>
          <a:p>
            <a:pPr lvl="1"/>
            <a:r>
              <a:rPr lang="en-SG" dirty="0">
                <a:latin typeface="Calibri" panose="020F0502020204030204" pitchFamily="34" charset="0"/>
                <a:cs typeface="Calibri" panose="020F0502020204030204" pitchFamily="34" charset="0"/>
                <a:hlinkClick r:id="rId4"/>
              </a:rPr>
              <a:t>https://www.youtube.com/watch?v=TZzS52OplYs</a:t>
            </a:r>
            <a:endParaRPr lang="en-SG" dirty="0">
              <a:latin typeface="Calibri" panose="020F0502020204030204" pitchFamily="34" charset="0"/>
              <a:cs typeface="Calibri" panose="020F0502020204030204" pitchFamily="34" charset="0"/>
            </a:endParaRPr>
          </a:p>
          <a:p>
            <a:r>
              <a:rPr lang="en-SG" dirty="0">
                <a:latin typeface="Calibri" panose="020F0502020204030204" pitchFamily="34" charset="0"/>
                <a:cs typeface="Calibri" panose="020F0502020204030204" pitchFamily="34" charset="0"/>
              </a:rPr>
              <a:t>Fourier Transform, Fourier Series, and frequency spectrum</a:t>
            </a:r>
          </a:p>
          <a:p>
            <a:pPr lvl="1"/>
            <a:r>
              <a:rPr lang="en-SG" dirty="0">
                <a:latin typeface="Calibri" panose="020F0502020204030204" pitchFamily="34" charset="0"/>
                <a:cs typeface="Calibri" panose="020F0502020204030204" pitchFamily="34" charset="0"/>
                <a:hlinkClick r:id="rId5"/>
              </a:rPr>
              <a:t>https://www.youtube.com/watch?v=r18Gi8lSkfM</a:t>
            </a:r>
            <a:endParaRPr lang="en-SG" dirty="0">
              <a:latin typeface="Calibri" panose="020F0502020204030204" pitchFamily="34" charset="0"/>
              <a:cs typeface="Calibri" panose="020F0502020204030204" pitchFamily="34" charset="0"/>
              <a:hlinkClick r:id="rId6"/>
            </a:endParaRPr>
          </a:p>
        </p:txBody>
      </p:sp>
    </p:spTree>
    <p:extLst>
      <p:ext uri="{BB962C8B-B14F-4D97-AF65-F5344CB8AC3E}">
        <p14:creationId xmlns:p14="http://schemas.microsoft.com/office/powerpoint/2010/main" val="63504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60E04-9518-464F-84F0-092F79589578}"/>
              </a:ext>
            </a:extLst>
          </p:cNvPr>
          <p:cNvSpPr>
            <a:spLocks noGrp="1"/>
          </p:cNvSpPr>
          <p:nvPr>
            <p:ph type="title"/>
          </p:nvPr>
        </p:nvSpPr>
        <p:spPr/>
        <p:txBody>
          <a:bodyPr/>
          <a:lstStyle/>
          <a:p>
            <a:r>
              <a:rPr lang="en-SG" dirty="0"/>
              <a:t>0. Students &amp; Plan</a:t>
            </a:r>
          </a:p>
        </p:txBody>
      </p:sp>
      <p:sp>
        <p:nvSpPr>
          <p:cNvPr id="3" name="Content Placeholder 2">
            <a:extLst>
              <a:ext uri="{FF2B5EF4-FFF2-40B4-BE49-F238E27FC236}">
                <a16:creationId xmlns:a16="http://schemas.microsoft.com/office/drawing/2014/main" id="{7267F00A-E00B-4757-B3AE-F510E017492C}"/>
              </a:ext>
            </a:extLst>
          </p:cNvPr>
          <p:cNvSpPr>
            <a:spLocks noGrp="1"/>
          </p:cNvSpPr>
          <p:nvPr>
            <p:ph idx="1"/>
          </p:nvPr>
        </p:nvSpPr>
        <p:spPr>
          <a:xfrm>
            <a:off x="646611" y="893811"/>
            <a:ext cx="11176000" cy="1456234"/>
          </a:xfrm>
        </p:spPr>
        <p:txBody>
          <a:bodyPr/>
          <a:lstStyle/>
          <a:p>
            <a:pPr>
              <a:spcBef>
                <a:spcPts val="0"/>
              </a:spcBef>
            </a:pPr>
            <a:r>
              <a:rPr lang="en-SG" sz="2000" dirty="0"/>
              <a:t>Group Leader: Philip Lee Hann Yung</a:t>
            </a:r>
          </a:p>
          <a:p>
            <a:pPr>
              <a:spcBef>
                <a:spcPts val="0"/>
              </a:spcBef>
            </a:pPr>
            <a:r>
              <a:rPr lang="en-SG" sz="2000" dirty="0"/>
              <a:t>Treasurer: </a:t>
            </a:r>
            <a:r>
              <a:rPr lang="en-SG" sz="2000" dirty="0" err="1"/>
              <a:t>Thum</a:t>
            </a:r>
            <a:r>
              <a:rPr lang="en-SG" sz="2000" dirty="0"/>
              <a:t> Yi Wen</a:t>
            </a:r>
          </a:p>
          <a:p>
            <a:pPr>
              <a:spcBef>
                <a:spcPts val="0"/>
              </a:spcBef>
            </a:pPr>
            <a:r>
              <a:rPr lang="en-SG" sz="2000" dirty="0"/>
              <a:t>Sub-group 1: </a:t>
            </a:r>
          </a:p>
          <a:p>
            <a:pPr>
              <a:spcBef>
                <a:spcPts val="0"/>
              </a:spcBef>
            </a:pPr>
            <a:r>
              <a:rPr lang="en-SG" sz="2000" dirty="0"/>
              <a:t>Sub-group 2: </a:t>
            </a:r>
          </a:p>
        </p:txBody>
      </p:sp>
      <p:graphicFrame>
        <p:nvGraphicFramePr>
          <p:cNvPr id="4" name="Table 4">
            <a:extLst>
              <a:ext uri="{FF2B5EF4-FFF2-40B4-BE49-F238E27FC236}">
                <a16:creationId xmlns:a16="http://schemas.microsoft.com/office/drawing/2014/main" id="{476FECBE-817A-4D81-BBA4-4CAF79F780EC}"/>
              </a:ext>
            </a:extLst>
          </p:cNvPr>
          <p:cNvGraphicFramePr>
            <a:graphicFrameLocks noGrp="1"/>
          </p:cNvGraphicFramePr>
          <p:nvPr>
            <p:extLst>
              <p:ext uri="{D42A27DB-BD31-4B8C-83A1-F6EECF244321}">
                <p14:modId xmlns:p14="http://schemas.microsoft.com/office/powerpoint/2010/main" val="1117132342"/>
              </p:ext>
            </p:extLst>
          </p:nvPr>
        </p:nvGraphicFramePr>
        <p:xfrm>
          <a:off x="646611" y="2590800"/>
          <a:ext cx="10630989" cy="3919160"/>
        </p:xfrm>
        <a:graphic>
          <a:graphicData uri="http://schemas.openxmlformats.org/drawingml/2006/table">
            <a:tbl>
              <a:tblPr firstRow="1" bandRow="1">
                <a:tableStyleId>{5C22544A-7EE6-4342-B048-85BDC9FD1C3A}</a:tableStyleId>
              </a:tblPr>
              <a:tblGrid>
                <a:gridCol w="2198986">
                  <a:extLst>
                    <a:ext uri="{9D8B030D-6E8A-4147-A177-3AD203B41FA5}">
                      <a16:colId xmlns:a16="http://schemas.microsoft.com/office/drawing/2014/main" val="3911461182"/>
                    </a:ext>
                  </a:extLst>
                </a:gridCol>
                <a:gridCol w="2107403">
                  <a:extLst>
                    <a:ext uri="{9D8B030D-6E8A-4147-A177-3AD203B41FA5}">
                      <a16:colId xmlns:a16="http://schemas.microsoft.com/office/drawing/2014/main" val="293392191"/>
                    </a:ext>
                  </a:extLst>
                </a:gridCol>
                <a:gridCol w="2209800">
                  <a:extLst>
                    <a:ext uri="{9D8B030D-6E8A-4147-A177-3AD203B41FA5}">
                      <a16:colId xmlns:a16="http://schemas.microsoft.com/office/drawing/2014/main" val="450580530"/>
                    </a:ext>
                  </a:extLst>
                </a:gridCol>
                <a:gridCol w="2133600">
                  <a:extLst>
                    <a:ext uri="{9D8B030D-6E8A-4147-A177-3AD203B41FA5}">
                      <a16:colId xmlns:a16="http://schemas.microsoft.com/office/drawing/2014/main" val="2714060742"/>
                    </a:ext>
                  </a:extLst>
                </a:gridCol>
                <a:gridCol w="1981200">
                  <a:extLst>
                    <a:ext uri="{9D8B030D-6E8A-4147-A177-3AD203B41FA5}">
                      <a16:colId xmlns:a16="http://schemas.microsoft.com/office/drawing/2014/main" val="282055781"/>
                    </a:ext>
                  </a:extLst>
                </a:gridCol>
              </a:tblGrid>
              <a:tr h="2286000">
                <a:tc>
                  <a:txBody>
                    <a:bodyPr/>
                    <a:lstStyle/>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r>
                        <a:rPr lang="en-SG" sz="1600" b="0" dirty="0">
                          <a:solidFill>
                            <a:schemeClr val="tx1">
                              <a:lumMod val="50000"/>
                              <a:lumOff val="50000"/>
                            </a:schemeClr>
                          </a:solidFill>
                          <a:latin typeface="Calibri" panose="020F0502020204030204" pitchFamily="34" charset="0"/>
                          <a:cs typeface="Calibri" panose="020F0502020204030204" pitchFamily="34" charset="0"/>
                        </a:rPr>
                        <a:t>photo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r>
                        <a:rPr lang="en-SG" sz="1600" b="0" dirty="0">
                          <a:solidFill>
                            <a:schemeClr val="tx1">
                              <a:lumMod val="50000"/>
                              <a:lumOff val="50000"/>
                            </a:schemeClr>
                          </a:solidFill>
                          <a:latin typeface="Calibri" panose="020F0502020204030204" pitchFamily="34" charset="0"/>
                          <a:cs typeface="Calibri" panose="020F0502020204030204" pitchFamily="34" charset="0"/>
                        </a:rPr>
                        <a:t>photo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r>
                        <a:rPr lang="en-SG" sz="1600" b="0" dirty="0">
                          <a:solidFill>
                            <a:schemeClr val="tx1">
                              <a:lumMod val="50000"/>
                              <a:lumOff val="50000"/>
                            </a:schemeClr>
                          </a:solidFill>
                          <a:latin typeface="Calibri" panose="020F0502020204030204" pitchFamily="34" charset="0"/>
                          <a:cs typeface="Calibri" panose="020F0502020204030204" pitchFamily="34" charset="0"/>
                        </a:rPr>
                        <a:t>photo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r>
                        <a:rPr lang="en-SG" sz="1600" b="0" dirty="0">
                          <a:solidFill>
                            <a:schemeClr val="tx1">
                              <a:lumMod val="50000"/>
                              <a:lumOff val="50000"/>
                            </a:schemeClr>
                          </a:solidFill>
                          <a:latin typeface="Calibri" panose="020F0502020204030204" pitchFamily="34" charset="0"/>
                          <a:cs typeface="Calibri" panose="020F0502020204030204" pitchFamily="34" charset="0"/>
                        </a:rPr>
                        <a:t>photo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endParaRPr lang="en-SG" sz="1600" b="0" dirty="0">
                        <a:solidFill>
                          <a:schemeClr val="tx1">
                            <a:lumMod val="50000"/>
                            <a:lumOff val="50000"/>
                          </a:schemeClr>
                        </a:solidFill>
                        <a:latin typeface="Calibri" panose="020F0502020204030204" pitchFamily="34" charset="0"/>
                        <a:cs typeface="Calibri" panose="020F0502020204030204" pitchFamily="34" charset="0"/>
                      </a:endParaRPr>
                    </a:p>
                    <a:p>
                      <a:pPr algn="ctr"/>
                      <a:r>
                        <a:rPr lang="en-SG" sz="1600" b="0" dirty="0">
                          <a:solidFill>
                            <a:schemeClr val="tx1">
                              <a:lumMod val="50000"/>
                              <a:lumOff val="50000"/>
                            </a:schemeClr>
                          </a:solidFill>
                          <a:latin typeface="Calibri" panose="020F0502020204030204" pitchFamily="34" charset="0"/>
                          <a:cs typeface="Calibri" panose="020F0502020204030204" pitchFamily="34" charset="0"/>
                        </a:rPr>
                        <a:t>photo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2498742001"/>
                  </a:ext>
                </a:extLst>
              </a:tr>
              <a:tr h="414646">
                <a:tc>
                  <a:txBody>
                    <a:bodyPr/>
                    <a:lstStyle/>
                    <a:p>
                      <a:pPr algn="ctr"/>
                      <a:r>
                        <a:rPr lang="en-SG" sz="1600" b="1" kern="1200" dirty="0">
                          <a:solidFill>
                            <a:schemeClr val="dk1"/>
                          </a:solidFill>
                          <a:latin typeface="Calibri" panose="020F0502020204030204" pitchFamily="34" charset="0"/>
                          <a:ea typeface="+mn-ea"/>
                          <a:cs typeface="Calibri" panose="020F0502020204030204" pitchFamily="34" charset="0"/>
                        </a:rPr>
                        <a:t>PHILIP LEE HANN YUNG</a:t>
                      </a:r>
                      <a:endParaRPr lang="en-SG"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SG" sz="1600" b="1" kern="1200" dirty="0">
                          <a:solidFill>
                            <a:schemeClr val="dk1"/>
                          </a:solidFill>
                          <a:latin typeface="Calibri" panose="020F0502020204030204" pitchFamily="34" charset="0"/>
                          <a:ea typeface="+mn-ea"/>
                          <a:cs typeface="Calibri" panose="020F0502020204030204" pitchFamily="34" charset="0"/>
                        </a:rPr>
                        <a:t>LEE WAI YEONG</a:t>
                      </a:r>
                      <a:endParaRPr lang="en-SG"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SG" sz="1600" b="1" kern="1200" dirty="0">
                          <a:solidFill>
                            <a:schemeClr val="dk1"/>
                          </a:solidFill>
                          <a:latin typeface="Calibri" panose="020F0502020204030204" pitchFamily="34" charset="0"/>
                          <a:ea typeface="+mn-ea"/>
                          <a:cs typeface="Calibri" panose="020F0502020204030204" pitchFamily="34" charset="0"/>
                        </a:rPr>
                        <a:t>THUM YI WEN</a:t>
                      </a:r>
                      <a:endParaRPr lang="en-SG"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SG" sz="1600" b="1" kern="1200" dirty="0">
                          <a:solidFill>
                            <a:schemeClr val="dk1"/>
                          </a:solidFill>
                          <a:latin typeface="Calibri" panose="020F0502020204030204" pitchFamily="34" charset="0"/>
                          <a:ea typeface="+mn-ea"/>
                          <a:cs typeface="Calibri" panose="020F0502020204030204" pitchFamily="34" charset="0"/>
                        </a:rPr>
                        <a:t>TAN WEN HAN DAVIS</a:t>
                      </a:r>
                      <a:endParaRPr lang="en-SG"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SG" sz="1600" b="1" kern="1200" dirty="0">
                          <a:solidFill>
                            <a:schemeClr val="dk1"/>
                          </a:solidFill>
                          <a:latin typeface="Calibri" panose="020F0502020204030204" pitchFamily="34" charset="0"/>
                          <a:ea typeface="+mn-ea"/>
                          <a:cs typeface="Calibri" panose="020F0502020204030204" pitchFamily="34" charset="0"/>
                        </a:rPr>
                        <a:t>GOH JUN DE</a:t>
                      </a:r>
                      <a:endParaRPr lang="en-SG"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2006730077"/>
                  </a:ext>
                </a:extLst>
              </a:tr>
              <a:tr h="367130">
                <a:tc>
                  <a:txBody>
                    <a:bodyPr/>
                    <a:lstStyle/>
                    <a:p>
                      <a:pPr algn="ctr"/>
                      <a:r>
                        <a:rPr lang="en-SG" sz="1400" b="1" kern="1200" dirty="0">
                          <a:solidFill>
                            <a:schemeClr val="dk1"/>
                          </a:solidFill>
                          <a:latin typeface="Calibri" panose="020F0502020204030204" pitchFamily="34" charset="0"/>
                          <a:ea typeface="+mn-ea"/>
                          <a:cs typeface="Calibri" panose="020F0502020204030204" pitchFamily="34" charset="0"/>
                        </a:rPr>
                        <a:t>PLEE016@e.ntu.edu.sg</a:t>
                      </a:r>
                      <a:endParaRPr lang="en-SG" sz="14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SG" sz="1400" b="1" kern="1200" dirty="0">
                          <a:solidFill>
                            <a:schemeClr val="dk1"/>
                          </a:solidFill>
                          <a:latin typeface="Calibri" panose="020F0502020204030204" pitchFamily="34" charset="0"/>
                          <a:ea typeface="+mn-ea"/>
                          <a:cs typeface="Calibri" panose="020F0502020204030204" pitchFamily="34" charset="0"/>
                        </a:rPr>
                        <a:t>WLEE086@e.ntu.edu.sg</a:t>
                      </a:r>
                      <a:endParaRPr lang="en-SG" sz="14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SG" sz="1400" b="1" kern="1200" dirty="0">
                          <a:solidFill>
                            <a:schemeClr val="dk1"/>
                          </a:solidFill>
                          <a:latin typeface="Calibri" panose="020F0502020204030204" pitchFamily="34" charset="0"/>
                          <a:ea typeface="+mn-ea"/>
                          <a:cs typeface="Calibri" panose="020F0502020204030204" pitchFamily="34" charset="0"/>
                        </a:rPr>
                        <a:t>THUM0010@e.ntu.edu.sg</a:t>
                      </a:r>
                      <a:endParaRPr lang="en-SG" sz="14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SG" sz="1400" b="1" kern="1200" dirty="0">
                          <a:solidFill>
                            <a:schemeClr val="dk1"/>
                          </a:solidFill>
                          <a:latin typeface="Calibri" panose="020F0502020204030204" pitchFamily="34" charset="0"/>
                          <a:ea typeface="+mn-ea"/>
                          <a:cs typeface="Calibri" panose="020F0502020204030204" pitchFamily="34" charset="0"/>
                        </a:rPr>
                        <a:t>DTAN118@e.ntu.edu.sg</a:t>
                      </a:r>
                      <a:endParaRPr lang="en-SG" sz="14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SG" sz="1400" b="1" kern="1200" dirty="0">
                          <a:solidFill>
                            <a:schemeClr val="dk1"/>
                          </a:solidFill>
                          <a:latin typeface="Calibri" panose="020F0502020204030204" pitchFamily="34" charset="0"/>
                          <a:ea typeface="+mn-ea"/>
                          <a:cs typeface="Calibri" panose="020F0502020204030204" pitchFamily="34" charset="0"/>
                        </a:rPr>
                        <a:t>JGOH117@e.ntu.edu.sg</a:t>
                      </a:r>
                      <a:endParaRPr lang="en-SG" sz="14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1976966744"/>
                  </a:ext>
                </a:extLst>
              </a:tr>
              <a:tr h="291474">
                <a:tc>
                  <a:txBody>
                    <a:bodyPr/>
                    <a:lstStyle/>
                    <a:p>
                      <a:pPr algn="ctr"/>
                      <a:r>
                        <a:rPr lang="en-SG" sz="1400" dirty="0">
                          <a:latin typeface="Calibri" panose="020F0502020204030204" pitchFamily="34" charset="0"/>
                          <a:cs typeface="Calibri" panose="020F0502020204030204" pitchFamily="34" charset="0"/>
                        </a:rPr>
                        <a:t>94708875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SG" sz="1400" dirty="0">
                          <a:latin typeface="Calibri" panose="020F0502020204030204" pitchFamily="34" charset="0"/>
                          <a:cs typeface="Calibri" panose="020F0502020204030204" pitchFamily="34" charset="0"/>
                        </a:rPr>
                        <a:t>81304199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SG" sz="1400" dirty="0">
                          <a:latin typeface="Calibri" panose="020F0502020204030204" pitchFamily="34" charset="0"/>
                          <a:cs typeface="Calibri" panose="020F0502020204030204" pitchFamily="34" charset="0"/>
                        </a:rPr>
                        <a:t>84258300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SG" sz="1400" dirty="0">
                          <a:latin typeface="Calibri" panose="020F0502020204030204" pitchFamily="34" charset="0"/>
                          <a:cs typeface="Calibri" panose="020F0502020204030204" pitchFamily="34" charset="0"/>
                        </a:rPr>
                        <a:t>83498287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SG" sz="1400" dirty="0">
                          <a:latin typeface="Calibri" panose="020F0502020204030204" pitchFamily="34" charset="0"/>
                          <a:cs typeface="Calibri" panose="020F0502020204030204" pitchFamily="34" charset="0"/>
                        </a:rPr>
                        <a:t>90096863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1757334429"/>
                  </a:ext>
                </a:extLst>
              </a:tr>
              <a:tr h="546584">
                <a:tc>
                  <a:txBody>
                    <a:bodyPr/>
                    <a:lstStyle/>
                    <a:p>
                      <a:endParaRPr lang="en-SG" sz="160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endParaRPr lang="en-SG" sz="160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endParaRPr lang="en-SG"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endParaRPr lang="en-SG"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endParaRPr lang="en-SG" sz="16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2638463876"/>
                  </a:ext>
                </a:extLst>
              </a:tr>
            </a:tbl>
          </a:graphicData>
        </a:graphic>
      </p:graphicFrame>
      <p:pic>
        <p:nvPicPr>
          <p:cNvPr id="6" name="Picture 5" descr="A person taking a selfie&#10;&#10;Description automatically generated with medium confidence">
            <a:extLst>
              <a:ext uri="{FF2B5EF4-FFF2-40B4-BE49-F238E27FC236}">
                <a16:creationId xmlns:a16="http://schemas.microsoft.com/office/drawing/2014/main" id="{B73F4EEB-49AA-4861-96FD-02544192F01D}"/>
              </a:ext>
            </a:extLst>
          </p:cNvPr>
          <p:cNvPicPr>
            <a:picLocks noChangeAspect="1"/>
          </p:cNvPicPr>
          <p:nvPr/>
        </p:nvPicPr>
        <p:blipFill>
          <a:blip r:embed="rId2"/>
          <a:stretch>
            <a:fillRect/>
          </a:stretch>
        </p:blipFill>
        <p:spPr>
          <a:xfrm>
            <a:off x="940676" y="2590800"/>
            <a:ext cx="1648234" cy="2197645"/>
          </a:xfrm>
          <a:prstGeom prst="rect">
            <a:avLst/>
          </a:prstGeom>
        </p:spPr>
      </p:pic>
      <p:pic>
        <p:nvPicPr>
          <p:cNvPr id="8" name="Picture 7" descr="A person wearing glasses&#10;&#10;Description automatically generated with low confidence">
            <a:extLst>
              <a:ext uri="{FF2B5EF4-FFF2-40B4-BE49-F238E27FC236}">
                <a16:creationId xmlns:a16="http://schemas.microsoft.com/office/drawing/2014/main" id="{76A78B37-C03B-4B91-8AA4-70C68FBF0354}"/>
              </a:ext>
            </a:extLst>
          </p:cNvPr>
          <p:cNvPicPr>
            <a:picLocks noChangeAspect="1"/>
          </p:cNvPicPr>
          <p:nvPr/>
        </p:nvPicPr>
        <p:blipFill>
          <a:blip r:embed="rId3"/>
          <a:stretch>
            <a:fillRect/>
          </a:stretch>
        </p:blipFill>
        <p:spPr>
          <a:xfrm>
            <a:off x="2882975" y="2590800"/>
            <a:ext cx="2038316" cy="2197645"/>
          </a:xfrm>
          <a:prstGeom prst="rect">
            <a:avLst/>
          </a:prstGeom>
        </p:spPr>
      </p:pic>
      <p:pic>
        <p:nvPicPr>
          <p:cNvPr id="10" name="Picture 9" descr="A person smiling for the camera&#10;&#10;Description automatically generated with low confidence">
            <a:extLst>
              <a:ext uri="{FF2B5EF4-FFF2-40B4-BE49-F238E27FC236}">
                <a16:creationId xmlns:a16="http://schemas.microsoft.com/office/drawing/2014/main" id="{0F605287-6969-42FD-B605-FA273A3B7B57}"/>
              </a:ext>
            </a:extLst>
          </p:cNvPr>
          <p:cNvPicPr>
            <a:picLocks noChangeAspect="1"/>
          </p:cNvPicPr>
          <p:nvPr/>
        </p:nvPicPr>
        <p:blipFill>
          <a:blip r:embed="rId4"/>
          <a:stretch>
            <a:fillRect/>
          </a:stretch>
        </p:blipFill>
        <p:spPr>
          <a:xfrm>
            <a:off x="7467600" y="2590800"/>
            <a:ext cx="1568489" cy="2202177"/>
          </a:xfrm>
          <a:prstGeom prst="rect">
            <a:avLst/>
          </a:prstGeom>
        </p:spPr>
      </p:pic>
      <p:pic>
        <p:nvPicPr>
          <p:cNvPr id="12" name="Picture 11" descr="A picture containing wall, indoor, person&#10;&#10;Description automatically generated">
            <a:extLst>
              <a:ext uri="{FF2B5EF4-FFF2-40B4-BE49-F238E27FC236}">
                <a16:creationId xmlns:a16="http://schemas.microsoft.com/office/drawing/2014/main" id="{9CBBB436-6823-4190-AA9A-38F2EE0EF561}"/>
              </a:ext>
            </a:extLst>
          </p:cNvPr>
          <p:cNvPicPr>
            <a:picLocks noChangeAspect="1"/>
          </p:cNvPicPr>
          <p:nvPr/>
        </p:nvPicPr>
        <p:blipFill>
          <a:blip r:embed="rId5"/>
          <a:stretch>
            <a:fillRect/>
          </a:stretch>
        </p:blipFill>
        <p:spPr>
          <a:xfrm>
            <a:off x="9401416" y="2602258"/>
            <a:ext cx="1821623" cy="2192122"/>
          </a:xfrm>
          <a:prstGeom prst="rect">
            <a:avLst/>
          </a:prstGeom>
        </p:spPr>
      </p:pic>
      <p:pic>
        <p:nvPicPr>
          <p:cNvPr id="14" name="Picture 13" descr="A child wearing glasses&#10;&#10;Description automatically generated with low confidence">
            <a:extLst>
              <a:ext uri="{FF2B5EF4-FFF2-40B4-BE49-F238E27FC236}">
                <a16:creationId xmlns:a16="http://schemas.microsoft.com/office/drawing/2014/main" id="{52C0E815-FD40-425A-8A2F-FCD7FE407EFE}"/>
              </a:ext>
            </a:extLst>
          </p:cNvPr>
          <p:cNvPicPr>
            <a:picLocks noChangeAspect="1"/>
          </p:cNvPicPr>
          <p:nvPr/>
        </p:nvPicPr>
        <p:blipFill>
          <a:blip r:embed="rId6"/>
          <a:stretch>
            <a:fillRect/>
          </a:stretch>
        </p:blipFill>
        <p:spPr>
          <a:xfrm>
            <a:off x="5226089" y="2602258"/>
            <a:ext cx="1648234" cy="2197645"/>
          </a:xfrm>
          <a:prstGeom prst="rect">
            <a:avLst/>
          </a:prstGeom>
        </p:spPr>
      </p:pic>
    </p:spTree>
    <p:extLst>
      <p:ext uri="{BB962C8B-B14F-4D97-AF65-F5344CB8AC3E}">
        <p14:creationId xmlns:p14="http://schemas.microsoft.com/office/powerpoint/2010/main" val="20013540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43093-A589-47AB-AD4A-60EAABA30ABA}"/>
              </a:ext>
            </a:extLst>
          </p:cNvPr>
          <p:cNvSpPr>
            <a:spLocks noGrp="1"/>
          </p:cNvSpPr>
          <p:nvPr>
            <p:ph type="title"/>
          </p:nvPr>
        </p:nvSpPr>
        <p:spPr/>
        <p:txBody>
          <a:bodyPr/>
          <a:lstStyle/>
          <a:p>
            <a:r>
              <a:rPr lang="en-SG" dirty="0"/>
              <a:t>Problems / Questions</a:t>
            </a:r>
          </a:p>
        </p:txBody>
      </p:sp>
      <p:sp>
        <p:nvSpPr>
          <p:cNvPr id="3" name="Content Placeholder 2">
            <a:extLst>
              <a:ext uri="{FF2B5EF4-FFF2-40B4-BE49-F238E27FC236}">
                <a16:creationId xmlns:a16="http://schemas.microsoft.com/office/drawing/2014/main" id="{D4829209-E841-4892-A3AC-C4F5DD121811}"/>
              </a:ext>
            </a:extLst>
          </p:cNvPr>
          <p:cNvSpPr>
            <a:spLocks noGrp="1"/>
          </p:cNvSpPr>
          <p:nvPr>
            <p:ph idx="1"/>
          </p:nvPr>
        </p:nvSpPr>
        <p:spPr/>
        <p:txBody>
          <a:bodyPr/>
          <a:lstStyle/>
          <a:p>
            <a:endParaRPr lang="en-SG"/>
          </a:p>
        </p:txBody>
      </p:sp>
    </p:spTree>
    <p:extLst>
      <p:ext uri="{BB962C8B-B14F-4D97-AF65-F5344CB8AC3E}">
        <p14:creationId xmlns:p14="http://schemas.microsoft.com/office/powerpoint/2010/main" val="42618426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0F60A-9829-41D0-A1B1-B69CE53BA451}"/>
              </a:ext>
            </a:extLst>
          </p:cNvPr>
          <p:cNvSpPr>
            <a:spLocks noGrp="1"/>
          </p:cNvSpPr>
          <p:nvPr>
            <p:ph type="title"/>
          </p:nvPr>
        </p:nvSpPr>
        <p:spPr/>
        <p:txBody>
          <a:bodyPr/>
          <a:lstStyle/>
          <a:p>
            <a:r>
              <a:rPr lang="en-SG" dirty="0"/>
              <a:t>Plan &amp; Schedule</a:t>
            </a:r>
          </a:p>
        </p:txBody>
      </p:sp>
      <p:sp>
        <p:nvSpPr>
          <p:cNvPr id="3" name="Content Placeholder 2">
            <a:extLst>
              <a:ext uri="{FF2B5EF4-FFF2-40B4-BE49-F238E27FC236}">
                <a16:creationId xmlns:a16="http://schemas.microsoft.com/office/drawing/2014/main" id="{9324BEAD-3ECF-4E4F-A135-CA993C847E19}"/>
              </a:ext>
            </a:extLst>
          </p:cNvPr>
          <p:cNvSpPr>
            <a:spLocks noGrp="1"/>
          </p:cNvSpPr>
          <p:nvPr>
            <p:ph idx="1"/>
          </p:nvPr>
        </p:nvSpPr>
        <p:spPr>
          <a:xfrm>
            <a:off x="508000" y="990600"/>
            <a:ext cx="11176000" cy="533400"/>
          </a:xfrm>
        </p:spPr>
        <p:txBody>
          <a:bodyPr/>
          <a:lstStyle/>
          <a:p>
            <a:r>
              <a:rPr lang="en-SG" dirty="0"/>
              <a:t>Plan &amp; Schedule</a:t>
            </a:r>
          </a:p>
        </p:txBody>
      </p:sp>
      <p:sp>
        <p:nvSpPr>
          <p:cNvPr id="4" name="Rectangle 1">
            <a:extLst>
              <a:ext uri="{FF2B5EF4-FFF2-40B4-BE49-F238E27FC236}">
                <a16:creationId xmlns:a16="http://schemas.microsoft.com/office/drawing/2014/main" id="{83D1E0F8-92D2-488D-8B6E-ABC5B21AA2D2}"/>
              </a:ext>
            </a:extLst>
          </p:cNvPr>
          <p:cNvSpPr>
            <a:spLocks noChangeArrowheads="1"/>
          </p:cNvSpPr>
          <p:nvPr/>
        </p:nvSpPr>
        <p:spPr bwMode="auto">
          <a:xfrm>
            <a:off x="-1269999" y="-1428593"/>
            <a:ext cx="16577612" cy="8969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SG"/>
          </a:p>
        </p:txBody>
      </p:sp>
      <p:graphicFrame>
        <p:nvGraphicFramePr>
          <p:cNvPr id="6" name="Table 5">
            <a:extLst>
              <a:ext uri="{FF2B5EF4-FFF2-40B4-BE49-F238E27FC236}">
                <a16:creationId xmlns:a16="http://schemas.microsoft.com/office/drawing/2014/main" id="{0B58BB59-9F15-4882-ACB5-DC9B5DBB29A6}"/>
              </a:ext>
            </a:extLst>
          </p:cNvPr>
          <p:cNvGraphicFramePr/>
          <p:nvPr>
            <p:extLst>
              <p:ext uri="{D42A27DB-BD31-4B8C-83A1-F6EECF244321}">
                <p14:modId xmlns:p14="http://schemas.microsoft.com/office/powerpoint/2010/main" val="2849920975"/>
              </p:ext>
            </p:extLst>
          </p:nvPr>
        </p:nvGraphicFramePr>
        <p:xfrm>
          <a:off x="1295401" y="1745022"/>
          <a:ext cx="9601198" cy="3367956"/>
        </p:xfrm>
        <a:graphic>
          <a:graphicData uri="http://schemas.openxmlformats.org/drawingml/2006/table">
            <a:tbl>
              <a:tblPr firstRow="1" firstCol="1" bandRow="1">
                <a:tableStyleId>{5C22544A-7EE6-4342-B048-85BDC9FD1C3A}</a:tableStyleId>
              </a:tblPr>
              <a:tblGrid>
                <a:gridCol w="4476004">
                  <a:extLst>
                    <a:ext uri="{9D8B030D-6E8A-4147-A177-3AD203B41FA5}">
                      <a16:colId xmlns:a16="http://schemas.microsoft.com/office/drawing/2014/main" val="46603926"/>
                    </a:ext>
                  </a:extLst>
                </a:gridCol>
                <a:gridCol w="410016">
                  <a:extLst>
                    <a:ext uri="{9D8B030D-6E8A-4147-A177-3AD203B41FA5}">
                      <a16:colId xmlns:a16="http://schemas.microsoft.com/office/drawing/2014/main" val="3055516678"/>
                    </a:ext>
                  </a:extLst>
                </a:gridCol>
                <a:gridCol w="358764">
                  <a:extLst>
                    <a:ext uri="{9D8B030D-6E8A-4147-A177-3AD203B41FA5}">
                      <a16:colId xmlns:a16="http://schemas.microsoft.com/office/drawing/2014/main" val="538579441"/>
                    </a:ext>
                  </a:extLst>
                </a:gridCol>
                <a:gridCol w="358764">
                  <a:extLst>
                    <a:ext uri="{9D8B030D-6E8A-4147-A177-3AD203B41FA5}">
                      <a16:colId xmlns:a16="http://schemas.microsoft.com/office/drawing/2014/main" val="2590580584"/>
                    </a:ext>
                  </a:extLst>
                </a:gridCol>
                <a:gridCol w="358764">
                  <a:extLst>
                    <a:ext uri="{9D8B030D-6E8A-4147-A177-3AD203B41FA5}">
                      <a16:colId xmlns:a16="http://schemas.microsoft.com/office/drawing/2014/main" val="72203076"/>
                    </a:ext>
                  </a:extLst>
                </a:gridCol>
                <a:gridCol w="358764">
                  <a:extLst>
                    <a:ext uri="{9D8B030D-6E8A-4147-A177-3AD203B41FA5}">
                      <a16:colId xmlns:a16="http://schemas.microsoft.com/office/drawing/2014/main" val="1189225057"/>
                    </a:ext>
                  </a:extLst>
                </a:gridCol>
                <a:gridCol w="358764">
                  <a:extLst>
                    <a:ext uri="{9D8B030D-6E8A-4147-A177-3AD203B41FA5}">
                      <a16:colId xmlns:a16="http://schemas.microsoft.com/office/drawing/2014/main" val="4226866105"/>
                    </a:ext>
                  </a:extLst>
                </a:gridCol>
                <a:gridCol w="358764">
                  <a:extLst>
                    <a:ext uri="{9D8B030D-6E8A-4147-A177-3AD203B41FA5}">
                      <a16:colId xmlns:a16="http://schemas.microsoft.com/office/drawing/2014/main" val="3262440383"/>
                    </a:ext>
                  </a:extLst>
                </a:gridCol>
                <a:gridCol w="392931">
                  <a:extLst>
                    <a:ext uri="{9D8B030D-6E8A-4147-A177-3AD203B41FA5}">
                      <a16:colId xmlns:a16="http://schemas.microsoft.com/office/drawing/2014/main" val="1483445666"/>
                    </a:ext>
                  </a:extLst>
                </a:gridCol>
                <a:gridCol w="392931">
                  <a:extLst>
                    <a:ext uri="{9D8B030D-6E8A-4147-A177-3AD203B41FA5}">
                      <a16:colId xmlns:a16="http://schemas.microsoft.com/office/drawing/2014/main" val="2881680569"/>
                    </a:ext>
                  </a:extLst>
                </a:gridCol>
                <a:gridCol w="461267">
                  <a:extLst>
                    <a:ext uri="{9D8B030D-6E8A-4147-A177-3AD203B41FA5}">
                      <a16:colId xmlns:a16="http://schemas.microsoft.com/office/drawing/2014/main" val="3975777680"/>
                    </a:ext>
                  </a:extLst>
                </a:gridCol>
                <a:gridCol w="461267">
                  <a:extLst>
                    <a:ext uri="{9D8B030D-6E8A-4147-A177-3AD203B41FA5}">
                      <a16:colId xmlns:a16="http://schemas.microsoft.com/office/drawing/2014/main" val="3572257835"/>
                    </a:ext>
                  </a:extLst>
                </a:gridCol>
                <a:gridCol w="461267">
                  <a:extLst>
                    <a:ext uri="{9D8B030D-6E8A-4147-A177-3AD203B41FA5}">
                      <a16:colId xmlns:a16="http://schemas.microsoft.com/office/drawing/2014/main" val="2621888036"/>
                    </a:ext>
                  </a:extLst>
                </a:gridCol>
                <a:gridCol w="392931">
                  <a:extLst>
                    <a:ext uri="{9D8B030D-6E8A-4147-A177-3AD203B41FA5}">
                      <a16:colId xmlns:a16="http://schemas.microsoft.com/office/drawing/2014/main" val="3410112390"/>
                    </a:ext>
                  </a:extLst>
                </a:gridCol>
              </a:tblGrid>
              <a:tr h="304800">
                <a:tc rowSpan="2">
                  <a:txBody>
                    <a:bodyPr/>
                    <a:lstStyle/>
                    <a:p>
                      <a:pPr algn="ctr" fontAlgn="t">
                        <a:spcBef>
                          <a:spcPts val="0"/>
                        </a:spcBef>
                        <a:spcAft>
                          <a:spcPts val="0"/>
                        </a:spcAft>
                      </a:pPr>
                      <a:endParaRPr lang="en-SG" sz="1600" u="none" strike="noStrike" dirty="0">
                        <a:solidFill>
                          <a:schemeClr val="tx1"/>
                        </a:solidFill>
                        <a:effectLst/>
                        <a:latin typeface="Calibri" panose="020F0502020204030204" pitchFamily="34" charset="0"/>
                        <a:cs typeface="Calibri" panose="020F0502020204030204" pitchFamily="34" charset="0"/>
                      </a:endParaRPr>
                    </a:p>
                    <a:p>
                      <a:pPr algn="ctr" fontAlgn="t">
                        <a:spcBef>
                          <a:spcPts val="0"/>
                        </a:spcBef>
                        <a:spcAft>
                          <a:spcPts val="0"/>
                        </a:spcAft>
                      </a:pPr>
                      <a:r>
                        <a:rPr lang="en-SG" sz="1800" u="none" strike="noStrike" dirty="0">
                          <a:solidFill>
                            <a:schemeClr val="tx1"/>
                          </a:solidFill>
                          <a:effectLst/>
                          <a:latin typeface="Calibri" panose="020F0502020204030204" pitchFamily="34" charset="0"/>
                          <a:cs typeface="Calibri" panose="020F0502020204030204" pitchFamily="34" charset="0"/>
                        </a:rPr>
                        <a:t>Tasks</a:t>
                      </a:r>
                      <a:endParaRPr lang="en-SG" sz="18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gridSpan="13">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Week</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hMerge="1">
                  <a:txBody>
                    <a:bodyPr/>
                    <a:lstStyle/>
                    <a:p>
                      <a:endParaRPr lang="en-SG"/>
                    </a:p>
                  </a:txBody>
                  <a:tcPr/>
                </a:tc>
                <a:tc hMerge="1">
                  <a:txBody>
                    <a:bodyPr/>
                    <a:lstStyle/>
                    <a:p>
                      <a:endParaRPr lang="en-SG"/>
                    </a:p>
                  </a:txBody>
                  <a:tcPr/>
                </a:tc>
                <a:tc hMerge="1">
                  <a:txBody>
                    <a:bodyPr/>
                    <a:lstStyle/>
                    <a:p>
                      <a:endParaRPr lang="en-SG"/>
                    </a:p>
                  </a:txBody>
                  <a:tcPr/>
                </a:tc>
                <a:tc hMerge="1">
                  <a:txBody>
                    <a:bodyPr/>
                    <a:lstStyle/>
                    <a:p>
                      <a:endParaRPr lang="en-SG"/>
                    </a:p>
                  </a:txBody>
                  <a:tcPr/>
                </a:tc>
                <a:tc hMerge="1">
                  <a:txBody>
                    <a:bodyPr/>
                    <a:lstStyle/>
                    <a:p>
                      <a:endParaRPr lang="en-SG"/>
                    </a:p>
                  </a:txBody>
                  <a:tcPr/>
                </a:tc>
                <a:tc hMerge="1">
                  <a:txBody>
                    <a:bodyPr/>
                    <a:lstStyle/>
                    <a:p>
                      <a:endParaRPr lang="en-SG"/>
                    </a:p>
                  </a:txBody>
                  <a:tcPr/>
                </a:tc>
                <a:tc hMerge="1">
                  <a:txBody>
                    <a:bodyPr/>
                    <a:lstStyle/>
                    <a:p>
                      <a:endParaRPr lang="en-SG"/>
                    </a:p>
                  </a:txBody>
                  <a:tcPr/>
                </a:tc>
                <a:tc hMerge="1">
                  <a:txBody>
                    <a:bodyPr/>
                    <a:lstStyle/>
                    <a:p>
                      <a:endParaRPr lang="en-SG"/>
                    </a:p>
                  </a:txBody>
                  <a:tcPr/>
                </a:tc>
                <a:tc hMerge="1">
                  <a:txBody>
                    <a:bodyPr/>
                    <a:lstStyle/>
                    <a:p>
                      <a:endParaRPr lang="en-SG"/>
                    </a:p>
                  </a:txBody>
                  <a:tcPr/>
                </a:tc>
                <a:tc hMerge="1">
                  <a:txBody>
                    <a:bodyPr/>
                    <a:lstStyle/>
                    <a:p>
                      <a:endParaRPr lang="en-SG"/>
                    </a:p>
                  </a:txBody>
                  <a:tcPr/>
                </a:tc>
                <a:tc hMerge="1">
                  <a:txBody>
                    <a:bodyPr/>
                    <a:lstStyle/>
                    <a:p>
                      <a:endParaRPr lang="en-SG"/>
                    </a:p>
                  </a:txBody>
                  <a:tcPr/>
                </a:tc>
                <a:tc hMerge="1">
                  <a:txBody>
                    <a:bodyPr/>
                    <a:lstStyle/>
                    <a:p>
                      <a:endParaRPr lang="en-SG"/>
                    </a:p>
                  </a:txBody>
                  <a:tcPr/>
                </a:tc>
                <a:extLst>
                  <a:ext uri="{0D108BD9-81ED-4DB2-BD59-A6C34878D82A}">
                    <a16:rowId xmlns:a16="http://schemas.microsoft.com/office/drawing/2014/main" val="2010001325"/>
                  </a:ext>
                </a:extLst>
              </a:tr>
              <a:tr h="381000">
                <a:tc vMerge="1">
                  <a:txBody>
                    <a:bodyPr/>
                    <a:lstStyle/>
                    <a:p>
                      <a:endParaRPr lang="en-SG"/>
                    </a:p>
                  </a:txBody>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1</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2</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3</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4</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5</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6</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7</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8</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9</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a:solidFill>
                            <a:schemeClr val="tx1"/>
                          </a:solidFill>
                          <a:effectLst/>
                          <a:latin typeface="Calibri" panose="020F0502020204030204" pitchFamily="34" charset="0"/>
                          <a:cs typeface="Calibri" panose="020F0502020204030204" pitchFamily="34" charset="0"/>
                        </a:rPr>
                        <a:t>10</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11</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12</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fontAlgn="t">
                        <a:spcBef>
                          <a:spcPts val="0"/>
                        </a:spcBef>
                        <a:spcAft>
                          <a:spcPts val="0"/>
                        </a:spcAft>
                      </a:pPr>
                      <a:r>
                        <a:rPr lang="en-SG" sz="1600" u="none" strike="noStrike" dirty="0">
                          <a:solidFill>
                            <a:schemeClr val="tx1"/>
                          </a:solidFill>
                          <a:effectLst/>
                          <a:latin typeface="Calibri" panose="020F0502020204030204" pitchFamily="34" charset="0"/>
                          <a:cs typeface="Calibri" panose="020F0502020204030204" pitchFamily="34" charset="0"/>
                        </a:rPr>
                        <a:t>13</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923199892"/>
                  </a:ext>
                </a:extLst>
              </a:tr>
              <a:tr h="377470">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Background information and theory</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46071178"/>
                  </a:ext>
                </a:extLst>
              </a:tr>
              <a:tr h="377470">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Purchasing radar sensor and </a:t>
                      </a:r>
                      <a:r>
                        <a:rPr lang="en-SG" sz="1600" u="none" strike="noStrike" dirty="0" err="1">
                          <a:solidFill>
                            <a:schemeClr val="tx1"/>
                          </a:solidFill>
                          <a:effectLst/>
                          <a:latin typeface="Calibri" panose="020F0502020204030204" pitchFamily="34" charset="0"/>
                          <a:cs typeface="Calibri" panose="020F0502020204030204" pitchFamily="34" charset="0"/>
                        </a:rPr>
                        <a:t>Rasbery</a:t>
                      </a:r>
                      <a:r>
                        <a:rPr lang="en-SG" sz="1600" u="none" strike="noStrike" dirty="0">
                          <a:solidFill>
                            <a:schemeClr val="tx1"/>
                          </a:solidFill>
                          <a:effectLst/>
                          <a:latin typeface="Calibri" panose="020F0502020204030204" pitchFamily="34" charset="0"/>
                          <a:cs typeface="Calibri" panose="020F0502020204030204" pitchFamily="34" charset="0"/>
                        </a:rPr>
                        <a:t> Pi</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393838"/>
                  </a:ext>
                </a:extLst>
              </a:tr>
              <a:tr h="417336">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Sample radar signal/data processing in </a:t>
                      </a:r>
                      <a:r>
                        <a:rPr lang="en-SG" sz="1600" u="none" strike="noStrike" dirty="0" err="1">
                          <a:solidFill>
                            <a:schemeClr val="tx1"/>
                          </a:solidFill>
                          <a:effectLst/>
                          <a:latin typeface="Calibri" panose="020F0502020204030204" pitchFamily="34" charset="0"/>
                          <a:cs typeface="Calibri" panose="020F0502020204030204" pitchFamily="34" charset="0"/>
                        </a:rPr>
                        <a:t>Matlab</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78030640"/>
                  </a:ext>
                </a:extLst>
              </a:tr>
              <a:tr h="377470">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Sample ML processing in </a:t>
                      </a:r>
                      <a:r>
                        <a:rPr lang="en-SG" sz="1600" u="none" strike="noStrike" dirty="0" err="1">
                          <a:solidFill>
                            <a:schemeClr val="tx1"/>
                          </a:solidFill>
                          <a:effectLst/>
                          <a:latin typeface="Calibri" panose="020F0502020204030204" pitchFamily="34" charset="0"/>
                          <a:cs typeface="Calibri" panose="020F0502020204030204" pitchFamily="34" charset="0"/>
                        </a:rPr>
                        <a:t>Matlab</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0210423"/>
                  </a:ext>
                </a:extLst>
              </a:tr>
              <a:tr h="377470">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Radar signal/data processing in </a:t>
                      </a:r>
                      <a:r>
                        <a:rPr lang="en-SG" sz="1600" u="none" strike="noStrike" dirty="0" err="1">
                          <a:solidFill>
                            <a:schemeClr val="tx1"/>
                          </a:solidFill>
                          <a:effectLst/>
                          <a:latin typeface="Calibri" panose="020F0502020204030204" pitchFamily="34" charset="0"/>
                          <a:cs typeface="Calibri" panose="020F0502020204030204" pitchFamily="34" charset="0"/>
                        </a:rPr>
                        <a:t>Rasbery</a:t>
                      </a:r>
                      <a:r>
                        <a:rPr lang="en-SG" sz="1600" u="none" strike="noStrike" dirty="0">
                          <a:solidFill>
                            <a:schemeClr val="tx1"/>
                          </a:solidFill>
                          <a:effectLst/>
                          <a:latin typeface="Calibri" panose="020F0502020204030204" pitchFamily="34" charset="0"/>
                          <a:cs typeface="Calibri" panose="020F0502020204030204" pitchFamily="34" charset="0"/>
                        </a:rPr>
                        <a:t> Pi</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3381089"/>
                  </a:ext>
                </a:extLst>
              </a:tr>
              <a:tr h="377470">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ML processing in </a:t>
                      </a:r>
                      <a:r>
                        <a:rPr lang="en-SG" sz="1600" u="none" strike="noStrike" dirty="0" err="1">
                          <a:solidFill>
                            <a:schemeClr val="tx1"/>
                          </a:solidFill>
                          <a:effectLst/>
                          <a:latin typeface="Calibri" panose="020F0502020204030204" pitchFamily="34" charset="0"/>
                          <a:cs typeface="Calibri" panose="020F0502020204030204" pitchFamily="34" charset="0"/>
                        </a:rPr>
                        <a:t>Rasbery</a:t>
                      </a:r>
                      <a:r>
                        <a:rPr lang="en-SG" sz="1600" u="none" strike="noStrike" dirty="0">
                          <a:solidFill>
                            <a:schemeClr val="tx1"/>
                          </a:solidFill>
                          <a:effectLst/>
                          <a:latin typeface="Calibri" panose="020F0502020204030204" pitchFamily="34" charset="0"/>
                          <a:cs typeface="Calibri" panose="020F0502020204030204" pitchFamily="34" charset="0"/>
                        </a:rPr>
                        <a:t> Pi</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a:solidFill>
                            <a:schemeClr val="tx1"/>
                          </a:solidFill>
                          <a:effectLst/>
                          <a:latin typeface="Calibri" panose="020F0502020204030204" pitchFamily="34" charset="0"/>
                          <a:cs typeface="Calibri" panose="020F0502020204030204" pitchFamily="34" charset="0"/>
                        </a:rPr>
                        <a:t> </a:t>
                      </a:r>
                      <a:endParaRPr lang="en-SG" sz="1600" b="0" i="0" u="none" strike="noStrike">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38614929"/>
                  </a:ext>
                </a:extLst>
              </a:tr>
              <a:tr h="377470">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Integration and Testing</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l" fontAlgn="t">
                        <a:spcBef>
                          <a:spcPts val="600"/>
                        </a:spcBef>
                        <a:spcAft>
                          <a:spcPts val="600"/>
                        </a:spcAft>
                      </a:pPr>
                      <a:r>
                        <a:rPr lang="en-SG" sz="1600" u="none" strike="noStrike" dirty="0">
                          <a:solidFill>
                            <a:schemeClr val="tx1"/>
                          </a:solidFill>
                          <a:effectLst/>
                          <a:latin typeface="Calibri" panose="020F0502020204030204" pitchFamily="34" charset="0"/>
                          <a:cs typeface="Calibri" panose="020F0502020204030204" pitchFamily="34" charset="0"/>
                        </a:rPr>
                        <a:t> </a:t>
                      </a:r>
                      <a:endParaRPr lang="en-SG" sz="1600" b="0" i="0" u="none" strike="noStrike" dirty="0">
                        <a:solidFill>
                          <a:schemeClr val="tx1"/>
                        </a:solidFill>
                        <a:effectLst/>
                        <a:latin typeface="Calibri" panose="020F0502020204030204" pitchFamily="34" charset="0"/>
                        <a:cs typeface="Calibri" panose="020F0502020204030204" pitchFamily="34" charset="0"/>
                      </a:endParaRPr>
                    </a:p>
                  </a:txBody>
                  <a:tcPr marL="68580" marR="68580"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877403506"/>
                  </a:ext>
                </a:extLst>
              </a:tr>
            </a:tbl>
          </a:graphicData>
        </a:graphic>
      </p:graphicFrame>
    </p:spTree>
    <p:extLst>
      <p:ext uri="{BB962C8B-B14F-4D97-AF65-F5344CB8AC3E}">
        <p14:creationId xmlns:p14="http://schemas.microsoft.com/office/powerpoint/2010/main" val="2232158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228601"/>
            <a:ext cx="8229600" cy="639763"/>
          </a:xfrm>
        </p:spPr>
        <p:txBody>
          <a:bodyPr vert="horz" wrap="square" lIns="91440" tIns="45720" rIns="91440" bIns="45720" numCol="1" anchor="t" anchorCtr="0" compatLnSpc="1">
            <a:prstTxWarp prst="textNoShape">
              <a:avLst/>
            </a:prstTxWarp>
          </a:bodyPr>
          <a:lstStyle/>
          <a:p>
            <a:pPr>
              <a:defRPr/>
            </a:pPr>
            <a:r>
              <a:rPr lang="en-AU" sz="3600" dirty="0">
                <a:effectLst>
                  <a:outerShdw blurRad="38100" dist="38100" dir="2700000" algn="tl">
                    <a:srgbClr val="C0C0C0"/>
                  </a:outerShdw>
                </a:effectLst>
                <a:ea typeface="ＭＳ Ｐゴシック" pitchFamily="34" charset="-128"/>
              </a:rPr>
              <a:t>1. Introduction</a:t>
            </a:r>
            <a:endParaRPr lang="en-US" sz="3600" dirty="0">
              <a:effectLst>
                <a:outerShdw blurRad="38100" dist="38100" dir="2700000" algn="tl">
                  <a:srgbClr val="C0C0C0"/>
                </a:outerShdw>
              </a:effectLst>
              <a:ea typeface="ＭＳ Ｐゴシック" pitchFamily="34" charset="-128"/>
            </a:endParaRPr>
          </a:p>
        </p:txBody>
      </p:sp>
      <p:sp>
        <p:nvSpPr>
          <p:cNvPr id="4099" name="Content Placeholder 2"/>
          <p:cNvSpPr>
            <a:spLocks noGrp="1"/>
          </p:cNvSpPr>
          <p:nvPr>
            <p:ph idx="1"/>
          </p:nvPr>
        </p:nvSpPr>
        <p:spPr bwMode="auto">
          <a:xfrm>
            <a:off x="228600" y="1143000"/>
            <a:ext cx="11811000" cy="51054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spcBef>
                <a:spcPts val="0"/>
              </a:spcBef>
            </a:pPr>
            <a:r>
              <a:rPr lang="en-SG" b="0" dirty="0">
                <a:effectLst/>
                <a:ea typeface="DengXian" panose="02010600030101010101" pitchFamily="2" charset="-122"/>
                <a:cs typeface="Times New Roman" panose="02020603050405020304" pitchFamily="18" charset="0"/>
              </a:rPr>
              <a:t>Background</a:t>
            </a:r>
          </a:p>
          <a:p>
            <a:pPr lvl="1">
              <a:spcBef>
                <a:spcPts val="0"/>
              </a:spcBef>
            </a:pPr>
            <a:r>
              <a:rPr lang="en-SG" b="0" dirty="0">
                <a:effectLst/>
                <a:ea typeface="DengXian" panose="02010600030101010101" pitchFamily="2" charset="-122"/>
                <a:cs typeface="Times New Roman" panose="02020603050405020304" pitchFamily="18" charset="0"/>
              </a:rPr>
              <a:t>Coronavirus has created a growing unease at the use of shared handles/buttons/touchscreens. </a:t>
            </a:r>
          </a:p>
          <a:p>
            <a:pPr lvl="1">
              <a:spcBef>
                <a:spcPts val="0"/>
              </a:spcBef>
            </a:pPr>
            <a:r>
              <a:rPr lang="en-SG" b="0" dirty="0">
                <a:effectLst/>
                <a:ea typeface="DengXian" panose="02010600030101010101" pitchFamily="2" charset="-122"/>
                <a:cs typeface="Times New Roman" panose="02020603050405020304" pitchFamily="18" charset="0"/>
              </a:rPr>
              <a:t>Advances in touchless technology could be the answer and millimetre-wave (</a:t>
            </a:r>
            <a:r>
              <a:rPr lang="en-SG" b="0" dirty="0" err="1">
                <a:effectLst/>
                <a:ea typeface="DengXian" panose="02010600030101010101" pitchFamily="2" charset="-122"/>
                <a:cs typeface="Times New Roman" panose="02020603050405020304" pitchFamily="18" charset="0"/>
              </a:rPr>
              <a:t>mmWave</a:t>
            </a:r>
            <a:r>
              <a:rPr lang="en-SG" b="0" dirty="0">
                <a:effectLst/>
                <a:ea typeface="DengXian" panose="02010600030101010101" pitchFamily="2" charset="-122"/>
                <a:cs typeface="Times New Roman" panose="02020603050405020304" pitchFamily="18" charset="0"/>
              </a:rPr>
              <a:t>) radar plus artificial intelligence (AI) is the most promising solution. </a:t>
            </a:r>
          </a:p>
          <a:p>
            <a:pPr lvl="1">
              <a:spcBef>
                <a:spcPts val="0"/>
              </a:spcBef>
            </a:pPr>
            <a:r>
              <a:rPr lang="en-SG" b="0" dirty="0">
                <a:effectLst/>
                <a:ea typeface="DengXian" panose="02010600030101010101" pitchFamily="2" charset="-122"/>
                <a:cs typeface="Times New Roman" panose="02020603050405020304" pitchFamily="18" charset="0"/>
              </a:rPr>
              <a:t>Touchless gesture control, is a natural, convenient, and hygienic way of human-computer interaction (HCI) and it is considered the Future HCI for the emerging Low Touch Economy.</a:t>
            </a:r>
          </a:p>
          <a:p>
            <a:pPr>
              <a:spcBef>
                <a:spcPts val="0"/>
              </a:spcBef>
            </a:pPr>
            <a:r>
              <a:rPr lang="en-SG" b="0" dirty="0">
                <a:effectLst/>
                <a:ea typeface="DengXian" panose="02010600030101010101" pitchFamily="2" charset="-122"/>
                <a:cs typeface="Times New Roman" panose="02020603050405020304" pitchFamily="18" charset="0"/>
              </a:rPr>
              <a:t>Objective</a:t>
            </a:r>
            <a:endParaRPr lang="en-SG" b="0" dirty="0">
              <a:ea typeface="DengXian" panose="02010600030101010101" pitchFamily="2" charset="-122"/>
              <a:cs typeface="Times New Roman" panose="02020603050405020304" pitchFamily="18" charset="0"/>
            </a:endParaRPr>
          </a:p>
          <a:p>
            <a:pPr lvl="1">
              <a:spcBef>
                <a:spcPts val="0"/>
              </a:spcBef>
            </a:pPr>
            <a:r>
              <a:rPr lang="en-SG" b="0" dirty="0">
                <a:effectLst/>
                <a:ea typeface="DengXian" panose="02010600030101010101" pitchFamily="2" charset="-122"/>
                <a:cs typeface="Times New Roman" panose="02020603050405020304" pitchFamily="18" charset="0"/>
              </a:rPr>
              <a:t>Explore a smart touchless control innovation using low-cost commercial </a:t>
            </a:r>
            <a:r>
              <a:rPr lang="en-SG" b="0" dirty="0" err="1">
                <a:effectLst/>
                <a:ea typeface="DengXian" panose="02010600030101010101" pitchFamily="2" charset="-122"/>
                <a:cs typeface="Times New Roman" panose="02020603050405020304" pitchFamily="18" charset="0"/>
              </a:rPr>
              <a:t>mmWave</a:t>
            </a:r>
            <a:r>
              <a:rPr lang="en-SG" b="0" dirty="0">
                <a:effectLst/>
                <a:ea typeface="DengXian" panose="02010600030101010101" pitchFamily="2" charset="-122"/>
                <a:cs typeface="Times New Roman" panose="02020603050405020304" pitchFamily="18" charset="0"/>
              </a:rPr>
              <a:t> radar sensor and suitable AI algorithms for simple and effective hand gesture sensing and control of a flexible HCI with unlimited applications.</a:t>
            </a:r>
          </a:p>
          <a:p>
            <a:pPr>
              <a:spcBef>
                <a:spcPts val="0"/>
              </a:spcBef>
            </a:pPr>
            <a:r>
              <a:rPr lang="en-SG" b="0" dirty="0">
                <a:effectLst/>
                <a:ea typeface="DengXian" panose="02010600030101010101" pitchFamily="2" charset="-122"/>
                <a:cs typeface="Times New Roman" panose="02020603050405020304" pitchFamily="18" charset="0"/>
              </a:rPr>
              <a:t>Scope </a:t>
            </a:r>
          </a:p>
          <a:p>
            <a:pPr lvl="1">
              <a:spcBef>
                <a:spcPts val="0"/>
              </a:spcBef>
            </a:pPr>
            <a:r>
              <a:rPr lang="en-SG" b="0" dirty="0">
                <a:effectLst/>
                <a:ea typeface="DengXian" panose="02010600030101010101" pitchFamily="2" charset="-122"/>
                <a:cs typeface="Times New Roman" panose="02020603050405020304" pitchFamily="18" charset="0"/>
              </a:rPr>
              <a:t>radar concepts, commercial 60 GHz radar sensor, radar data processing, AI algorithm, and Raspberry Pi micro-computer implementation.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5CD2B-38FA-4D76-BCA1-5C8C0A73ACEC}"/>
              </a:ext>
            </a:extLst>
          </p:cNvPr>
          <p:cNvSpPr>
            <a:spLocks noGrp="1"/>
          </p:cNvSpPr>
          <p:nvPr>
            <p:ph type="title"/>
          </p:nvPr>
        </p:nvSpPr>
        <p:spPr/>
        <p:txBody>
          <a:bodyPr/>
          <a:lstStyle/>
          <a:p>
            <a:r>
              <a:rPr lang="en-SG" dirty="0"/>
              <a:t>Gesture sensing with Radar and AI</a:t>
            </a:r>
          </a:p>
        </p:txBody>
      </p:sp>
      <p:sp>
        <p:nvSpPr>
          <p:cNvPr id="3" name="Content Placeholder 2">
            <a:extLst>
              <a:ext uri="{FF2B5EF4-FFF2-40B4-BE49-F238E27FC236}">
                <a16:creationId xmlns:a16="http://schemas.microsoft.com/office/drawing/2014/main" id="{7AF5F47B-FBAA-4DCA-943C-A43B607B31E9}"/>
              </a:ext>
            </a:extLst>
          </p:cNvPr>
          <p:cNvSpPr>
            <a:spLocks noGrp="1"/>
          </p:cNvSpPr>
          <p:nvPr>
            <p:ph idx="1"/>
          </p:nvPr>
        </p:nvSpPr>
        <p:spPr>
          <a:xfrm>
            <a:off x="508000" y="958433"/>
            <a:ext cx="11176000" cy="1371600"/>
          </a:xfrm>
        </p:spPr>
        <p:txBody>
          <a:bodyPr/>
          <a:lstStyle/>
          <a:p>
            <a:r>
              <a:rPr lang="en-SG" sz="2200" dirty="0"/>
              <a:t>The Future is Touchless: Radical Gesture Control Powered by Radar and Edge AI</a:t>
            </a:r>
          </a:p>
          <a:p>
            <a:pPr lvl="1"/>
            <a:r>
              <a:rPr lang="en-SG" sz="1600" dirty="0"/>
              <a:t>19 January 2021</a:t>
            </a:r>
          </a:p>
          <a:p>
            <a:pPr lvl="1"/>
            <a:r>
              <a:rPr lang="en-SG" sz="1400" dirty="0"/>
              <a:t>https://www.imagimob.com/blog/the-future-is-touchless-radical-gesture-control-powered-by-radar-and-edge-ai</a:t>
            </a:r>
          </a:p>
        </p:txBody>
      </p:sp>
      <p:grpSp>
        <p:nvGrpSpPr>
          <p:cNvPr id="11" name="Group 10">
            <a:extLst>
              <a:ext uri="{FF2B5EF4-FFF2-40B4-BE49-F238E27FC236}">
                <a16:creationId xmlns:a16="http://schemas.microsoft.com/office/drawing/2014/main" id="{D336F623-0DF0-4481-9378-A033664860AC}"/>
              </a:ext>
            </a:extLst>
          </p:cNvPr>
          <p:cNvGrpSpPr/>
          <p:nvPr/>
        </p:nvGrpSpPr>
        <p:grpSpPr>
          <a:xfrm>
            <a:off x="3124200" y="2566696"/>
            <a:ext cx="6126927" cy="3922543"/>
            <a:chOff x="3268132" y="2636838"/>
            <a:chExt cx="6126927" cy="3922543"/>
          </a:xfrm>
        </p:grpSpPr>
        <p:pic>
          <p:nvPicPr>
            <p:cNvPr id="6" name="Picture 5" descr="A picture containing text&#10;&#10;Description automatically generated">
              <a:extLst>
                <a:ext uri="{FF2B5EF4-FFF2-40B4-BE49-F238E27FC236}">
                  <a16:creationId xmlns:a16="http://schemas.microsoft.com/office/drawing/2014/main" id="{5F57E4C6-A10A-4A3C-AFC6-BFF60F663583}"/>
                </a:ext>
              </a:extLst>
            </p:cNvPr>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3268132" y="2636838"/>
              <a:ext cx="6120000" cy="1260000"/>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0B87BF18-6CA0-449C-80BA-0DDC6BF736D9}"/>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3275059" y="3975037"/>
              <a:ext cx="6120000" cy="1260000"/>
            </a:xfrm>
            <a:prstGeom prst="rect">
              <a:avLst/>
            </a:prstGeom>
          </p:spPr>
        </p:pic>
        <p:pic>
          <p:nvPicPr>
            <p:cNvPr id="10" name="Picture 9" descr="A picture containing text&#10;&#10;Description automatically generated">
              <a:extLst>
                <a:ext uri="{FF2B5EF4-FFF2-40B4-BE49-F238E27FC236}">
                  <a16:creationId xmlns:a16="http://schemas.microsoft.com/office/drawing/2014/main" id="{A4F12BFB-C63E-439E-B194-374A166C3D56}"/>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3268132" y="5299381"/>
              <a:ext cx="6120000" cy="1260000"/>
            </a:xfrm>
            <a:prstGeom prst="rect">
              <a:avLst/>
            </a:prstGeom>
          </p:spPr>
        </p:pic>
      </p:grpSp>
    </p:spTree>
    <p:extLst>
      <p:ext uri="{BB962C8B-B14F-4D97-AF65-F5344CB8AC3E}">
        <p14:creationId xmlns:p14="http://schemas.microsoft.com/office/powerpoint/2010/main" val="306940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BA356-F163-47D8-9706-267524EC38B5}"/>
              </a:ext>
            </a:extLst>
          </p:cNvPr>
          <p:cNvSpPr>
            <a:spLocks noGrp="1"/>
          </p:cNvSpPr>
          <p:nvPr>
            <p:ph type="title"/>
          </p:nvPr>
        </p:nvSpPr>
        <p:spPr/>
        <p:txBody>
          <a:bodyPr/>
          <a:lstStyle/>
          <a:p>
            <a:r>
              <a:rPr lang="en-SG" dirty="0"/>
              <a:t>Types of touchless technology</a:t>
            </a:r>
          </a:p>
        </p:txBody>
      </p:sp>
      <p:sp>
        <p:nvSpPr>
          <p:cNvPr id="3" name="Content Placeholder 2">
            <a:extLst>
              <a:ext uri="{FF2B5EF4-FFF2-40B4-BE49-F238E27FC236}">
                <a16:creationId xmlns:a16="http://schemas.microsoft.com/office/drawing/2014/main" id="{1C9208A9-77F8-46CB-82A5-4F24CAF48908}"/>
              </a:ext>
            </a:extLst>
          </p:cNvPr>
          <p:cNvSpPr>
            <a:spLocks noGrp="1"/>
          </p:cNvSpPr>
          <p:nvPr>
            <p:ph idx="1"/>
          </p:nvPr>
        </p:nvSpPr>
        <p:spPr>
          <a:xfrm>
            <a:off x="381000" y="868362"/>
            <a:ext cx="11430000" cy="5532438"/>
          </a:xfrm>
        </p:spPr>
        <p:txBody>
          <a:bodyPr/>
          <a:lstStyle/>
          <a:p>
            <a:pPr>
              <a:spcBef>
                <a:spcPts val="0"/>
              </a:spcBef>
              <a:spcAft>
                <a:spcPts val="0"/>
              </a:spcAft>
            </a:pPr>
            <a:r>
              <a:rPr lang="en-SG" sz="1600" dirty="0"/>
              <a:t>Gesture recognition</a:t>
            </a:r>
          </a:p>
          <a:p>
            <a:pPr lvl="1">
              <a:spcBef>
                <a:spcPts val="0"/>
              </a:spcBef>
              <a:spcAft>
                <a:spcPts val="0"/>
              </a:spcAft>
            </a:pPr>
            <a:r>
              <a:rPr lang="en-SG" sz="1600" dirty="0"/>
              <a:t>Gesture recognition is the most common form of no-touch technology. Users can do simple gestures to control or interact with devices without touching them. Waving your hand to trigger an automatic door, for example, removes the need to touch handles or a physical button.</a:t>
            </a:r>
          </a:p>
          <a:p>
            <a:pPr>
              <a:spcBef>
                <a:spcPts val="0"/>
              </a:spcBef>
              <a:spcAft>
                <a:spcPts val="0"/>
              </a:spcAft>
            </a:pPr>
            <a:r>
              <a:rPr lang="en-SG" sz="1600" dirty="0"/>
              <a:t>Touchless sensing</a:t>
            </a:r>
          </a:p>
          <a:p>
            <a:pPr lvl="1">
              <a:spcBef>
                <a:spcPts val="0"/>
              </a:spcBef>
              <a:spcAft>
                <a:spcPts val="0"/>
              </a:spcAft>
            </a:pPr>
            <a:r>
              <a:rPr lang="en-SG" sz="1600" dirty="0"/>
              <a:t>Touchless sensing can detect the presence or motion of a person under a sensor. Like gesture recognition, touchless sensing has become rather commonplace in our every-day lives. Every one of us has gone through an automatic door at a grocery store, hotel, or commercial building. So every one of us has experienced touchless sensing technology.</a:t>
            </a:r>
          </a:p>
          <a:p>
            <a:pPr>
              <a:spcBef>
                <a:spcPts val="0"/>
              </a:spcBef>
              <a:spcAft>
                <a:spcPts val="0"/>
              </a:spcAft>
            </a:pPr>
            <a:r>
              <a:rPr lang="en-SG" sz="1600" dirty="0"/>
              <a:t>Voice recognition</a:t>
            </a:r>
          </a:p>
          <a:p>
            <a:pPr lvl="1">
              <a:spcBef>
                <a:spcPts val="0"/>
              </a:spcBef>
              <a:spcAft>
                <a:spcPts val="0"/>
              </a:spcAft>
            </a:pPr>
            <a:r>
              <a:rPr lang="en-SG" sz="1600" dirty="0"/>
              <a:t>Voice recognition systems let users interact with technology simply by speaking to it. This has become popular especially in our homes. We can make hands-free requests, set reminders, and perform other simple tasks by talking to Apple’s Siri, Amazon’s Alexa, or the Google Assistant. </a:t>
            </a:r>
          </a:p>
          <a:p>
            <a:pPr>
              <a:spcBef>
                <a:spcPts val="0"/>
              </a:spcBef>
              <a:spcAft>
                <a:spcPts val="0"/>
              </a:spcAft>
            </a:pPr>
            <a:r>
              <a:rPr lang="en-SG" sz="1600" dirty="0"/>
              <a:t>Facial recognition</a:t>
            </a:r>
          </a:p>
          <a:p>
            <a:pPr lvl="1">
              <a:spcBef>
                <a:spcPts val="0"/>
              </a:spcBef>
              <a:spcAft>
                <a:spcPts val="0"/>
              </a:spcAft>
            </a:pPr>
            <a:r>
              <a:rPr lang="en-SG" sz="1600" dirty="0"/>
              <a:t>Facial recognition takes things one step further since it doesn’t require a conscious effort by the user. Technology that can recognize your team opens up a world of possibilities and automation in the workplace. Like how the new iPhone can unlock with a glance at your screen, imagine a video conference starting when you walk into a room.</a:t>
            </a:r>
          </a:p>
          <a:p>
            <a:pPr>
              <a:spcBef>
                <a:spcPts val="0"/>
              </a:spcBef>
              <a:spcAft>
                <a:spcPts val="0"/>
              </a:spcAft>
            </a:pPr>
            <a:r>
              <a:rPr lang="en-SG" sz="1600" dirty="0"/>
              <a:t>Personal devices</a:t>
            </a:r>
          </a:p>
          <a:p>
            <a:pPr lvl="1">
              <a:spcBef>
                <a:spcPts val="0"/>
              </a:spcBef>
              <a:spcAft>
                <a:spcPts val="0"/>
              </a:spcAft>
            </a:pPr>
            <a:r>
              <a:rPr lang="en-SG" sz="1600" dirty="0"/>
              <a:t>For technology to be completely touch-free it must operate without the need for physical contact, like in the examples above. But the introduction of smartphones and other personal devices have made nearly touch-free technology possible as well. Anything that operates at the command of your own personal device allows you to avoid touching public surfaces. </a:t>
            </a:r>
          </a:p>
          <a:p>
            <a:endParaRPr lang="en-SG" dirty="0"/>
          </a:p>
        </p:txBody>
      </p:sp>
    </p:spTree>
    <p:extLst>
      <p:ext uri="{BB962C8B-B14F-4D97-AF65-F5344CB8AC3E}">
        <p14:creationId xmlns:p14="http://schemas.microsoft.com/office/powerpoint/2010/main" val="2107500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BA356-F163-47D8-9706-267524EC38B5}"/>
              </a:ext>
            </a:extLst>
          </p:cNvPr>
          <p:cNvSpPr>
            <a:spLocks noGrp="1"/>
          </p:cNvSpPr>
          <p:nvPr>
            <p:ph type="title"/>
          </p:nvPr>
        </p:nvSpPr>
        <p:spPr/>
        <p:txBody>
          <a:bodyPr/>
          <a:lstStyle/>
          <a:p>
            <a:r>
              <a:rPr lang="en-SG" dirty="0"/>
              <a:t>Some common types of touchless sensors</a:t>
            </a:r>
          </a:p>
        </p:txBody>
      </p:sp>
      <p:sp>
        <p:nvSpPr>
          <p:cNvPr id="3" name="Content Placeholder 2">
            <a:extLst>
              <a:ext uri="{FF2B5EF4-FFF2-40B4-BE49-F238E27FC236}">
                <a16:creationId xmlns:a16="http://schemas.microsoft.com/office/drawing/2014/main" id="{1C9208A9-77F8-46CB-82A5-4F24CAF48908}"/>
              </a:ext>
            </a:extLst>
          </p:cNvPr>
          <p:cNvSpPr>
            <a:spLocks noGrp="1"/>
          </p:cNvSpPr>
          <p:nvPr>
            <p:ph idx="1"/>
          </p:nvPr>
        </p:nvSpPr>
        <p:spPr>
          <a:xfrm>
            <a:off x="1143000" y="930707"/>
            <a:ext cx="10515600" cy="5532438"/>
          </a:xfrm>
        </p:spPr>
        <p:txBody>
          <a:bodyPr/>
          <a:lstStyle/>
          <a:p>
            <a:pPr>
              <a:lnSpc>
                <a:spcPct val="90000"/>
              </a:lnSpc>
              <a:spcBef>
                <a:spcPts val="0"/>
              </a:spcBef>
              <a:spcAft>
                <a:spcPts val="300"/>
              </a:spcAft>
            </a:pPr>
            <a:r>
              <a:rPr lang="en-SG" sz="1800" dirty="0"/>
              <a:t>Radar</a:t>
            </a:r>
          </a:p>
          <a:p>
            <a:pPr lvl="1">
              <a:lnSpc>
                <a:spcPct val="90000"/>
              </a:lnSpc>
              <a:spcBef>
                <a:spcPts val="0"/>
              </a:spcBef>
              <a:spcAft>
                <a:spcPts val="300"/>
              </a:spcAft>
            </a:pPr>
            <a:r>
              <a:rPr lang="en-SG" sz="1600" dirty="0">
                <a:sym typeface="Wingdings" panose="05000000000000000000" pitchFamily="2" charset="2"/>
              </a:rPr>
              <a:t></a:t>
            </a:r>
          </a:p>
          <a:p>
            <a:pPr lvl="1">
              <a:lnSpc>
                <a:spcPct val="90000"/>
              </a:lnSpc>
              <a:spcBef>
                <a:spcPts val="0"/>
              </a:spcBef>
              <a:spcAft>
                <a:spcPts val="300"/>
              </a:spcAft>
            </a:pPr>
            <a:r>
              <a:rPr lang="en-SG" sz="1600" dirty="0">
                <a:sym typeface="Wingdings" panose="05000000000000000000" pitchFamily="2" charset="2"/>
              </a:rPr>
              <a:t></a:t>
            </a:r>
          </a:p>
          <a:p>
            <a:pPr lvl="1">
              <a:lnSpc>
                <a:spcPct val="90000"/>
              </a:lnSpc>
              <a:spcBef>
                <a:spcPts val="0"/>
              </a:spcBef>
              <a:spcAft>
                <a:spcPts val="300"/>
              </a:spcAft>
            </a:pPr>
            <a:r>
              <a:rPr lang="en-SG" sz="1600" dirty="0">
                <a:sym typeface="Wingdings" panose="05000000000000000000" pitchFamily="2" charset="2"/>
              </a:rPr>
              <a:t>Examples</a:t>
            </a:r>
            <a:endParaRPr lang="en-SG" sz="1600" dirty="0"/>
          </a:p>
          <a:p>
            <a:pPr>
              <a:lnSpc>
                <a:spcPct val="90000"/>
              </a:lnSpc>
              <a:spcBef>
                <a:spcPts val="0"/>
              </a:spcBef>
              <a:spcAft>
                <a:spcPts val="300"/>
              </a:spcAft>
            </a:pPr>
            <a:r>
              <a:rPr lang="en-SG" sz="1800" dirty="0"/>
              <a:t>Camera</a:t>
            </a:r>
          </a:p>
          <a:p>
            <a:pPr lvl="1">
              <a:lnSpc>
                <a:spcPct val="90000"/>
              </a:lnSpc>
              <a:spcBef>
                <a:spcPts val="0"/>
              </a:spcBef>
              <a:spcAft>
                <a:spcPts val="300"/>
              </a:spcAft>
            </a:pPr>
            <a:r>
              <a:rPr lang="en-SG" sz="1600" dirty="0">
                <a:sym typeface="Wingdings" panose="05000000000000000000" pitchFamily="2" charset="2"/>
              </a:rPr>
              <a:t></a:t>
            </a:r>
          </a:p>
          <a:p>
            <a:pPr lvl="1">
              <a:lnSpc>
                <a:spcPct val="90000"/>
              </a:lnSpc>
              <a:spcBef>
                <a:spcPts val="0"/>
              </a:spcBef>
              <a:spcAft>
                <a:spcPts val="300"/>
              </a:spcAft>
            </a:pPr>
            <a:r>
              <a:rPr lang="en-SG" sz="1600" dirty="0">
                <a:sym typeface="Wingdings" panose="05000000000000000000" pitchFamily="2" charset="2"/>
              </a:rPr>
              <a:t></a:t>
            </a:r>
            <a:endParaRPr lang="en-SG" sz="1600" dirty="0"/>
          </a:p>
          <a:p>
            <a:pPr lvl="1">
              <a:lnSpc>
                <a:spcPct val="90000"/>
              </a:lnSpc>
              <a:spcBef>
                <a:spcPts val="0"/>
              </a:spcBef>
              <a:spcAft>
                <a:spcPts val="300"/>
              </a:spcAft>
            </a:pPr>
            <a:r>
              <a:rPr lang="en-SG" sz="1600" dirty="0">
                <a:sym typeface="Wingdings" panose="05000000000000000000" pitchFamily="2" charset="2"/>
              </a:rPr>
              <a:t>Examples</a:t>
            </a:r>
            <a:endParaRPr lang="en-SG" sz="1600" dirty="0"/>
          </a:p>
          <a:p>
            <a:pPr>
              <a:lnSpc>
                <a:spcPct val="90000"/>
              </a:lnSpc>
              <a:spcBef>
                <a:spcPts val="0"/>
              </a:spcBef>
              <a:spcAft>
                <a:spcPts val="300"/>
              </a:spcAft>
            </a:pPr>
            <a:r>
              <a:rPr lang="en-SG" sz="1800" dirty="0"/>
              <a:t>Infrared</a:t>
            </a:r>
          </a:p>
          <a:p>
            <a:pPr lvl="1">
              <a:lnSpc>
                <a:spcPct val="90000"/>
              </a:lnSpc>
              <a:spcBef>
                <a:spcPts val="0"/>
              </a:spcBef>
              <a:spcAft>
                <a:spcPts val="300"/>
              </a:spcAft>
            </a:pPr>
            <a:r>
              <a:rPr lang="en-SG" sz="1600" dirty="0">
                <a:sym typeface="Wingdings" panose="05000000000000000000" pitchFamily="2" charset="2"/>
              </a:rPr>
              <a:t></a:t>
            </a:r>
          </a:p>
          <a:p>
            <a:pPr lvl="1">
              <a:lnSpc>
                <a:spcPct val="90000"/>
              </a:lnSpc>
              <a:spcBef>
                <a:spcPts val="0"/>
              </a:spcBef>
              <a:spcAft>
                <a:spcPts val="300"/>
              </a:spcAft>
            </a:pPr>
            <a:r>
              <a:rPr lang="en-SG" sz="1600" dirty="0">
                <a:sym typeface="Wingdings" panose="05000000000000000000" pitchFamily="2" charset="2"/>
              </a:rPr>
              <a:t></a:t>
            </a:r>
            <a:endParaRPr lang="en-SG" sz="1600" dirty="0"/>
          </a:p>
          <a:p>
            <a:pPr lvl="1">
              <a:lnSpc>
                <a:spcPct val="90000"/>
              </a:lnSpc>
              <a:spcBef>
                <a:spcPts val="0"/>
              </a:spcBef>
              <a:spcAft>
                <a:spcPts val="300"/>
              </a:spcAft>
            </a:pPr>
            <a:r>
              <a:rPr lang="en-SG" sz="1600" dirty="0">
                <a:sym typeface="Wingdings" panose="05000000000000000000" pitchFamily="2" charset="2"/>
              </a:rPr>
              <a:t>Examples</a:t>
            </a:r>
            <a:endParaRPr lang="en-SG" sz="1600" dirty="0"/>
          </a:p>
          <a:p>
            <a:pPr>
              <a:lnSpc>
                <a:spcPct val="90000"/>
              </a:lnSpc>
              <a:spcBef>
                <a:spcPts val="0"/>
              </a:spcBef>
              <a:spcAft>
                <a:spcPts val="300"/>
              </a:spcAft>
            </a:pPr>
            <a:r>
              <a:rPr lang="en-SG" sz="1800" dirty="0"/>
              <a:t>Sound (microphone)</a:t>
            </a:r>
          </a:p>
          <a:p>
            <a:pPr lvl="1">
              <a:lnSpc>
                <a:spcPct val="90000"/>
              </a:lnSpc>
              <a:spcBef>
                <a:spcPts val="0"/>
              </a:spcBef>
              <a:spcAft>
                <a:spcPts val="300"/>
              </a:spcAft>
            </a:pPr>
            <a:r>
              <a:rPr lang="en-SG" sz="1600" dirty="0">
                <a:sym typeface="Wingdings" panose="05000000000000000000" pitchFamily="2" charset="2"/>
              </a:rPr>
              <a:t></a:t>
            </a:r>
          </a:p>
          <a:p>
            <a:pPr lvl="1">
              <a:lnSpc>
                <a:spcPct val="90000"/>
              </a:lnSpc>
              <a:spcBef>
                <a:spcPts val="0"/>
              </a:spcBef>
              <a:spcAft>
                <a:spcPts val="300"/>
              </a:spcAft>
            </a:pPr>
            <a:r>
              <a:rPr lang="en-SG" sz="1600" dirty="0">
                <a:sym typeface="Wingdings" panose="05000000000000000000" pitchFamily="2" charset="2"/>
              </a:rPr>
              <a:t></a:t>
            </a:r>
            <a:endParaRPr lang="en-SG" sz="1600" dirty="0"/>
          </a:p>
          <a:p>
            <a:pPr lvl="1">
              <a:lnSpc>
                <a:spcPct val="90000"/>
              </a:lnSpc>
              <a:spcBef>
                <a:spcPts val="0"/>
              </a:spcBef>
              <a:spcAft>
                <a:spcPts val="300"/>
              </a:spcAft>
            </a:pPr>
            <a:r>
              <a:rPr lang="en-SG" sz="1600" dirty="0">
                <a:sym typeface="Wingdings" panose="05000000000000000000" pitchFamily="2" charset="2"/>
              </a:rPr>
              <a:t>Examples</a:t>
            </a:r>
            <a:endParaRPr lang="en-SG" sz="1600" dirty="0"/>
          </a:p>
          <a:p>
            <a:pPr>
              <a:lnSpc>
                <a:spcPct val="90000"/>
              </a:lnSpc>
              <a:spcBef>
                <a:spcPts val="0"/>
              </a:spcBef>
              <a:spcAft>
                <a:spcPts val="300"/>
              </a:spcAft>
            </a:pPr>
            <a:r>
              <a:rPr lang="en-SG" sz="1800" dirty="0"/>
              <a:t>RFID</a:t>
            </a:r>
          </a:p>
          <a:p>
            <a:pPr lvl="1">
              <a:lnSpc>
                <a:spcPct val="90000"/>
              </a:lnSpc>
              <a:spcBef>
                <a:spcPts val="0"/>
              </a:spcBef>
              <a:spcAft>
                <a:spcPts val="300"/>
              </a:spcAft>
            </a:pPr>
            <a:r>
              <a:rPr lang="en-SG" sz="1600" dirty="0">
                <a:sym typeface="Wingdings" panose="05000000000000000000" pitchFamily="2" charset="2"/>
              </a:rPr>
              <a:t></a:t>
            </a:r>
          </a:p>
          <a:p>
            <a:pPr lvl="1">
              <a:lnSpc>
                <a:spcPct val="90000"/>
              </a:lnSpc>
              <a:spcBef>
                <a:spcPts val="0"/>
              </a:spcBef>
              <a:spcAft>
                <a:spcPts val="300"/>
              </a:spcAft>
            </a:pPr>
            <a:r>
              <a:rPr lang="en-SG" sz="1600" dirty="0">
                <a:sym typeface="Wingdings" panose="05000000000000000000" pitchFamily="2" charset="2"/>
              </a:rPr>
              <a:t></a:t>
            </a:r>
          </a:p>
          <a:p>
            <a:pPr lvl="1">
              <a:lnSpc>
                <a:spcPct val="90000"/>
              </a:lnSpc>
              <a:spcBef>
                <a:spcPts val="0"/>
              </a:spcBef>
              <a:spcAft>
                <a:spcPts val="300"/>
              </a:spcAft>
            </a:pPr>
            <a:r>
              <a:rPr lang="en-SG" sz="1600" dirty="0">
                <a:sym typeface="Wingdings" panose="05000000000000000000" pitchFamily="2" charset="2"/>
              </a:rPr>
              <a:t>Examples</a:t>
            </a:r>
            <a:endParaRPr lang="en-SG" sz="1600" dirty="0"/>
          </a:p>
          <a:p>
            <a:endParaRPr lang="en-SG" dirty="0"/>
          </a:p>
        </p:txBody>
      </p:sp>
    </p:spTree>
    <p:extLst>
      <p:ext uri="{BB962C8B-B14F-4D97-AF65-F5344CB8AC3E}">
        <p14:creationId xmlns:p14="http://schemas.microsoft.com/office/powerpoint/2010/main" val="2837482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0A1F4-C5E3-419C-BEAA-BE442F699B9E}"/>
              </a:ext>
            </a:extLst>
          </p:cNvPr>
          <p:cNvSpPr>
            <a:spLocks noGrp="1"/>
          </p:cNvSpPr>
          <p:nvPr>
            <p:ph type="title"/>
          </p:nvPr>
        </p:nvSpPr>
        <p:spPr/>
        <p:txBody>
          <a:bodyPr/>
          <a:lstStyle/>
          <a:p>
            <a:r>
              <a:rPr lang="en-SG" dirty="0"/>
              <a:t>2. Flow Chart</a:t>
            </a:r>
          </a:p>
        </p:txBody>
      </p:sp>
      <p:sp>
        <p:nvSpPr>
          <p:cNvPr id="3" name="Content Placeholder 2">
            <a:extLst>
              <a:ext uri="{FF2B5EF4-FFF2-40B4-BE49-F238E27FC236}">
                <a16:creationId xmlns:a16="http://schemas.microsoft.com/office/drawing/2014/main" id="{C070529A-A926-4007-BD16-1C45841E09E2}"/>
              </a:ext>
            </a:extLst>
          </p:cNvPr>
          <p:cNvSpPr>
            <a:spLocks noGrp="1"/>
          </p:cNvSpPr>
          <p:nvPr>
            <p:ph idx="1"/>
          </p:nvPr>
        </p:nvSpPr>
        <p:spPr>
          <a:xfrm>
            <a:off x="609600" y="1219200"/>
            <a:ext cx="11176000" cy="381000"/>
          </a:xfrm>
        </p:spPr>
        <p:txBody>
          <a:bodyPr/>
          <a:lstStyle/>
          <a:p>
            <a:r>
              <a:rPr lang="en-SG" dirty="0"/>
              <a:t>Data and Signal/Data Processing Flow</a:t>
            </a:r>
          </a:p>
        </p:txBody>
      </p:sp>
      <p:grpSp>
        <p:nvGrpSpPr>
          <p:cNvPr id="29" name="Group 28">
            <a:extLst>
              <a:ext uri="{FF2B5EF4-FFF2-40B4-BE49-F238E27FC236}">
                <a16:creationId xmlns:a16="http://schemas.microsoft.com/office/drawing/2014/main" id="{8FE9D9D5-F5C4-4603-83FB-13976898783A}"/>
              </a:ext>
            </a:extLst>
          </p:cNvPr>
          <p:cNvGrpSpPr/>
          <p:nvPr/>
        </p:nvGrpSpPr>
        <p:grpSpPr>
          <a:xfrm>
            <a:off x="1738286" y="2438400"/>
            <a:ext cx="8715428" cy="2773612"/>
            <a:chOff x="1738286" y="2438400"/>
            <a:chExt cx="8715428" cy="2773612"/>
          </a:xfrm>
        </p:grpSpPr>
        <p:sp>
          <p:nvSpPr>
            <p:cNvPr id="5" name="Flowchart: Data 4">
              <a:extLst>
                <a:ext uri="{FF2B5EF4-FFF2-40B4-BE49-F238E27FC236}">
                  <a16:creationId xmlns:a16="http://schemas.microsoft.com/office/drawing/2014/main" id="{E6302A20-CD95-437E-80E7-1192C92EF747}"/>
                </a:ext>
              </a:extLst>
            </p:cNvPr>
            <p:cNvSpPr/>
            <p:nvPr/>
          </p:nvSpPr>
          <p:spPr>
            <a:xfrm>
              <a:off x="1738286" y="2466365"/>
              <a:ext cx="3128079" cy="1024350"/>
            </a:xfrm>
            <a:prstGeom prst="flowChartInputOutput">
              <a:avLst/>
            </a:prstGeom>
            <a:solidFill>
              <a:srgbClr val="FFC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altLang="zh-CN" sz="2400" b="1" dirty="0">
                  <a:solidFill>
                    <a:schemeClr val="tx1"/>
                  </a:solidFill>
                  <a:latin typeface="Arial Narrow" panose="020B0606020202030204" pitchFamily="34" charset="0"/>
                  <a:cs typeface="Times New Roman" panose="02020603050405020304" pitchFamily="18" charset="0"/>
                </a:rPr>
                <a:t>Radar gesture echo signal</a:t>
              </a:r>
            </a:p>
          </p:txBody>
        </p:sp>
        <p:sp>
          <p:nvSpPr>
            <p:cNvPr id="6" name="Flowchart: Process 5">
              <a:extLst>
                <a:ext uri="{FF2B5EF4-FFF2-40B4-BE49-F238E27FC236}">
                  <a16:creationId xmlns:a16="http://schemas.microsoft.com/office/drawing/2014/main" id="{7D3DC16F-E454-4FF8-A197-7E3E9BB7CDAD}"/>
                </a:ext>
              </a:extLst>
            </p:cNvPr>
            <p:cNvSpPr/>
            <p:nvPr/>
          </p:nvSpPr>
          <p:spPr>
            <a:xfrm>
              <a:off x="5266429" y="2466367"/>
              <a:ext cx="2201171" cy="1024350"/>
            </a:xfrm>
            <a:prstGeom prst="flowChartProcess">
              <a:avLst/>
            </a:prstGeom>
            <a:solidFill>
              <a:srgbClr val="FF9999"/>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400" b="1" dirty="0">
                  <a:solidFill>
                    <a:schemeClr val="tx1"/>
                  </a:solidFill>
                  <a:latin typeface="Arial Narrow" panose="020B0606020202030204" pitchFamily="34" charset="0"/>
                </a:rPr>
                <a:t>Radar Sensor</a:t>
              </a:r>
            </a:p>
          </p:txBody>
        </p:sp>
        <p:sp>
          <p:nvSpPr>
            <p:cNvPr id="7" name="Flowchart: Process 6">
              <a:extLst>
                <a:ext uri="{FF2B5EF4-FFF2-40B4-BE49-F238E27FC236}">
                  <a16:creationId xmlns:a16="http://schemas.microsoft.com/office/drawing/2014/main" id="{74BB9E5F-6A00-42E5-9A64-D8361DE3BFB3}"/>
                </a:ext>
              </a:extLst>
            </p:cNvPr>
            <p:cNvSpPr/>
            <p:nvPr/>
          </p:nvSpPr>
          <p:spPr>
            <a:xfrm>
              <a:off x="4345142" y="4031155"/>
              <a:ext cx="1746341" cy="1180852"/>
            </a:xfrm>
            <a:prstGeom prst="flowChartProcess">
              <a:avLst/>
            </a:prstGeom>
            <a:solidFill>
              <a:srgbClr val="FF9999"/>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400" b="1" dirty="0">
                  <a:solidFill>
                    <a:schemeClr val="tx1"/>
                  </a:solidFill>
                  <a:latin typeface="Arial Narrow" panose="020B0606020202030204" pitchFamily="34" charset="0"/>
                </a:rPr>
                <a:t>ML based</a:t>
              </a:r>
            </a:p>
            <a:p>
              <a:pPr algn="ctr"/>
              <a:r>
                <a:rPr lang="en-SG" sz="2400" b="1" dirty="0">
                  <a:solidFill>
                    <a:schemeClr val="tx1"/>
                  </a:solidFill>
                  <a:latin typeface="Arial Narrow" panose="020B0606020202030204" pitchFamily="34" charset="0"/>
                </a:rPr>
                <a:t>classifier</a:t>
              </a:r>
            </a:p>
          </p:txBody>
        </p:sp>
        <p:sp>
          <p:nvSpPr>
            <p:cNvPr id="8" name="Flowchart: Process 7">
              <a:extLst>
                <a:ext uri="{FF2B5EF4-FFF2-40B4-BE49-F238E27FC236}">
                  <a16:creationId xmlns:a16="http://schemas.microsoft.com/office/drawing/2014/main" id="{CB764BE8-FE52-48BC-B144-232854E495C8}"/>
                </a:ext>
              </a:extLst>
            </p:cNvPr>
            <p:cNvSpPr/>
            <p:nvPr/>
          </p:nvSpPr>
          <p:spPr>
            <a:xfrm>
              <a:off x="9060049" y="4086142"/>
              <a:ext cx="1366427" cy="1052316"/>
            </a:xfrm>
            <a:prstGeom prst="flowChartProcess">
              <a:avLst/>
            </a:prstGeom>
            <a:solidFill>
              <a:srgbClr val="FF9999"/>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400" b="1" dirty="0">
                  <a:solidFill>
                    <a:schemeClr val="tx1"/>
                  </a:solidFill>
                  <a:latin typeface="Arial Narrow" panose="020B0606020202030204" pitchFamily="34" charset="0"/>
                </a:rPr>
                <a:t>STFT</a:t>
              </a:r>
            </a:p>
          </p:txBody>
        </p:sp>
        <p:sp>
          <p:nvSpPr>
            <p:cNvPr id="9" name="Flowchart: Data 8">
              <a:extLst>
                <a:ext uri="{FF2B5EF4-FFF2-40B4-BE49-F238E27FC236}">
                  <a16:creationId xmlns:a16="http://schemas.microsoft.com/office/drawing/2014/main" id="{8B8CD7AC-5403-43F0-961D-0037AA2AC27D}"/>
                </a:ext>
              </a:extLst>
            </p:cNvPr>
            <p:cNvSpPr/>
            <p:nvPr/>
          </p:nvSpPr>
          <p:spPr>
            <a:xfrm>
              <a:off x="8252543" y="2438400"/>
              <a:ext cx="2201171" cy="1052316"/>
            </a:xfrm>
            <a:prstGeom prst="flowChartInputOutput">
              <a:avLst/>
            </a:prstGeom>
            <a:solidFill>
              <a:srgbClr val="FFC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altLang="zh-CN" sz="2400" b="1" dirty="0">
                  <a:solidFill>
                    <a:schemeClr val="tx1"/>
                  </a:solidFill>
                  <a:latin typeface="Arial Narrow" panose="020B0606020202030204" pitchFamily="34" charset="0"/>
                </a:rPr>
                <a:t>Digital Data</a:t>
              </a:r>
              <a:endParaRPr lang="zh-CN" altLang="en-US" sz="2400" b="1" dirty="0">
                <a:solidFill>
                  <a:schemeClr val="tx1"/>
                </a:solidFill>
                <a:latin typeface="Arial Narrow" panose="020B0606020202030204" pitchFamily="34" charset="0"/>
              </a:endParaRPr>
            </a:p>
          </p:txBody>
        </p:sp>
        <p:sp>
          <p:nvSpPr>
            <p:cNvPr id="10" name="Flowchart: Document 9">
              <a:extLst>
                <a:ext uri="{FF2B5EF4-FFF2-40B4-BE49-F238E27FC236}">
                  <a16:creationId xmlns:a16="http://schemas.microsoft.com/office/drawing/2014/main" id="{88778607-0576-489F-8F95-68164B4DD0AE}"/>
                </a:ext>
              </a:extLst>
            </p:cNvPr>
            <p:cNvSpPr/>
            <p:nvPr/>
          </p:nvSpPr>
          <p:spPr>
            <a:xfrm>
              <a:off x="6546584" y="4022430"/>
              <a:ext cx="2016734" cy="1180852"/>
            </a:xfrm>
            <a:prstGeom prst="flowChartDocument">
              <a:avLst/>
            </a:prstGeom>
            <a:solidFill>
              <a:srgbClr val="FFC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400" b="1" dirty="0">
                  <a:solidFill>
                    <a:schemeClr val="tx1"/>
                  </a:solidFill>
                  <a:latin typeface="Arial Narrow" panose="020B0606020202030204" pitchFamily="34" charset="0"/>
                  <a:sym typeface="Symbol" panose="05050102010706020507" pitchFamily="18" charset="2"/>
                </a:rPr>
                <a:t></a:t>
              </a:r>
              <a:r>
                <a:rPr lang="en-SG" sz="2400" b="1" dirty="0">
                  <a:solidFill>
                    <a:schemeClr val="tx1"/>
                  </a:solidFill>
                  <a:latin typeface="Arial Narrow" panose="020B0606020202030204" pitchFamily="34" charset="0"/>
                </a:rPr>
                <a:t>-Doppler</a:t>
              </a:r>
            </a:p>
            <a:p>
              <a:pPr algn="ctr"/>
              <a:r>
                <a:rPr lang="en-SG" sz="2400" b="1" dirty="0">
                  <a:solidFill>
                    <a:schemeClr val="tx1"/>
                  </a:solidFill>
                  <a:latin typeface="Arial Narrow" panose="020B0606020202030204" pitchFamily="34" charset="0"/>
                </a:rPr>
                <a:t>Spectrogram</a:t>
              </a:r>
            </a:p>
          </p:txBody>
        </p:sp>
        <p:sp>
          <p:nvSpPr>
            <p:cNvPr id="11" name="Flowchart: Terminator 10">
              <a:extLst>
                <a:ext uri="{FF2B5EF4-FFF2-40B4-BE49-F238E27FC236}">
                  <a16:creationId xmlns:a16="http://schemas.microsoft.com/office/drawing/2014/main" id="{1F0FF947-7682-44F5-8C24-2A88FE7E7609}"/>
                </a:ext>
              </a:extLst>
            </p:cNvPr>
            <p:cNvSpPr/>
            <p:nvPr/>
          </p:nvSpPr>
          <p:spPr>
            <a:xfrm>
              <a:off x="1765524" y="4022430"/>
              <a:ext cx="2082887" cy="1189582"/>
            </a:xfrm>
            <a:prstGeom prst="flowChartTerminator">
              <a:avLst/>
            </a:prstGeom>
            <a:solidFill>
              <a:srgbClr val="92D05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400" b="1" dirty="0">
                  <a:solidFill>
                    <a:schemeClr val="tx1"/>
                  </a:solidFill>
                  <a:latin typeface="Arial Narrow" panose="020B0606020202030204" pitchFamily="34" charset="0"/>
                </a:rPr>
                <a:t>Gesture Identification</a:t>
              </a:r>
            </a:p>
          </p:txBody>
        </p:sp>
        <p:cxnSp>
          <p:nvCxnSpPr>
            <p:cNvPr id="12" name="Straight Arrow Connector 11">
              <a:extLst>
                <a:ext uri="{FF2B5EF4-FFF2-40B4-BE49-F238E27FC236}">
                  <a16:creationId xmlns:a16="http://schemas.microsoft.com/office/drawing/2014/main" id="{C77C3F36-2E78-4B68-9634-7C588691E4C1}"/>
                </a:ext>
              </a:extLst>
            </p:cNvPr>
            <p:cNvCxnSpPr>
              <a:cxnSpLocks/>
              <a:stCxn id="5" idx="5"/>
              <a:endCxn id="6" idx="1"/>
            </p:cNvCxnSpPr>
            <p:nvPr/>
          </p:nvCxnSpPr>
          <p:spPr>
            <a:xfrm>
              <a:off x="4553557" y="2978540"/>
              <a:ext cx="712872" cy="2"/>
            </a:xfrm>
            <a:prstGeom prst="straightConnector1">
              <a:avLst/>
            </a:prstGeom>
            <a:ln w="38100">
              <a:solidFill>
                <a:schemeClr val="tx1"/>
              </a:solidFill>
              <a:headEnd type="none" w="med" len="med"/>
              <a:tailEnd type="arrow" w="med" len="lg"/>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C77825E-52B3-4849-8FBE-C539BBB8F178}"/>
                </a:ext>
              </a:extLst>
            </p:cNvPr>
            <p:cNvCxnSpPr>
              <a:cxnSpLocks/>
              <a:stCxn id="6" idx="3"/>
              <a:endCxn id="9" idx="2"/>
            </p:cNvCxnSpPr>
            <p:nvPr/>
          </p:nvCxnSpPr>
          <p:spPr>
            <a:xfrm flipV="1">
              <a:off x="7467600" y="2964558"/>
              <a:ext cx="1005060" cy="13984"/>
            </a:xfrm>
            <a:prstGeom prst="straightConnector1">
              <a:avLst/>
            </a:prstGeom>
            <a:ln w="38100">
              <a:solidFill>
                <a:schemeClr val="tx1"/>
              </a:solidFill>
              <a:headEnd type="none" w="med" len="med"/>
              <a:tailEnd type="arrow" w="med" len="lg"/>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63AAEECC-FCAB-48FF-9686-3216E7A8BD47}"/>
                </a:ext>
              </a:extLst>
            </p:cNvPr>
            <p:cNvCxnSpPr>
              <a:cxnSpLocks/>
              <a:stCxn id="9" idx="5"/>
              <a:endCxn id="8" idx="3"/>
            </p:cNvCxnSpPr>
            <p:nvPr/>
          </p:nvCxnSpPr>
          <p:spPr>
            <a:xfrm>
              <a:off x="10233597" y="2964558"/>
              <a:ext cx="192879" cy="1647742"/>
            </a:xfrm>
            <a:prstGeom prst="bentConnector3">
              <a:avLst>
                <a:gd name="adj1" fmla="val 320686"/>
              </a:avLst>
            </a:prstGeom>
            <a:ln w="38100">
              <a:headEnd type="none"/>
              <a:tailEnd type="arrow" w="med" len="lg"/>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57C74927-6A88-4462-A39E-4401429192C3}"/>
                </a:ext>
              </a:extLst>
            </p:cNvPr>
            <p:cNvCxnSpPr>
              <a:cxnSpLocks/>
              <a:stCxn id="10" idx="1"/>
              <a:endCxn id="7" idx="3"/>
            </p:cNvCxnSpPr>
            <p:nvPr/>
          </p:nvCxnSpPr>
          <p:spPr>
            <a:xfrm flipH="1">
              <a:off x="6091483" y="4612856"/>
              <a:ext cx="455101" cy="0"/>
            </a:xfrm>
            <a:prstGeom prst="straightConnector1">
              <a:avLst/>
            </a:prstGeom>
            <a:ln w="38100">
              <a:headEnd type="none"/>
              <a:tailEnd type="arrow" w="med" len="lg"/>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4C5E4818-32F3-4C92-A745-C220AA964419}"/>
                </a:ext>
              </a:extLst>
            </p:cNvPr>
            <p:cNvCxnSpPr>
              <a:cxnSpLocks/>
              <a:stCxn id="7" idx="1"/>
              <a:endCxn id="11" idx="3"/>
            </p:cNvCxnSpPr>
            <p:nvPr/>
          </p:nvCxnSpPr>
          <p:spPr>
            <a:xfrm flipH="1" flipV="1">
              <a:off x="3848411" y="4617221"/>
              <a:ext cx="496731" cy="0"/>
            </a:xfrm>
            <a:prstGeom prst="straightConnector1">
              <a:avLst/>
            </a:prstGeom>
            <a:ln w="38100">
              <a:headEnd type="none"/>
              <a:tailEnd type="arrow" w="med" len="lg"/>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38A087FB-D766-45A4-81A3-E317E18B6BBC}"/>
                </a:ext>
              </a:extLst>
            </p:cNvPr>
            <p:cNvCxnSpPr>
              <a:cxnSpLocks/>
              <a:stCxn id="8" idx="1"/>
              <a:endCxn id="10" idx="3"/>
            </p:cNvCxnSpPr>
            <p:nvPr/>
          </p:nvCxnSpPr>
          <p:spPr>
            <a:xfrm flipH="1">
              <a:off x="8563318" y="4612300"/>
              <a:ext cx="496731" cy="556"/>
            </a:xfrm>
            <a:prstGeom prst="straightConnector1">
              <a:avLst/>
            </a:prstGeom>
            <a:ln w="38100">
              <a:headEnd type="none"/>
              <a:tailEnd type="arrow" w="med" len="lg"/>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030810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F89CF-7706-4393-87A9-36952CA03BD7}"/>
              </a:ext>
            </a:extLst>
          </p:cNvPr>
          <p:cNvSpPr>
            <a:spLocks noGrp="1"/>
          </p:cNvSpPr>
          <p:nvPr>
            <p:ph type="title"/>
          </p:nvPr>
        </p:nvSpPr>
        <p:spPr/>
        <p:txBody>
          <a:bodyPr/>
          <a:lstStyle/>
          <a:p>
            <a:r>
              <a:rPr lang="en-SG" dirty="0"/>
              <a:t>3. Radar Signal Processing</a:t>
            </a:r>
          </a:p>
        </p:txBody>
      </p:sp>
      <p:sp>
        <p:nvSpPr>
          <p:cNvPr id="3" name="Content Placeholder 2">
            <a:extLst>
              <a:ext uri="{FF2B5EF4-FFF2-40B4-BE49-F238E27FC236}">
                <a16:creationId xmlns:a16="http://schemas.microsoft.com/office/drawing/2014/main" id="{9F4258C1-8ECD-46D5-AD1B-677B8AF827D0}"/>
              </a:ext>
            </a:extLst>
          </p:cNvPr>
          <p:cNvSpPr>
            <a:spLocks noGrp="1"/>
          </p:cNvSpPr>
          <p:nvPr>
            <p:ph idx="1"/>
          </p:nvPr>
        </p:nvSpPr>
        <p:spPr>
          <a:xfrm>
            <a:off x="645852" y="1112838"/>
            <a:ext cx="10744200" cy="533400"/>
          </a:xfrm>
        </p:spPr>
        <p:txBody>
          <a:bodyPr/>
          <a:lstStyle/>
          <a:p>
            <a:r>
              <a:rPr lang="en-SG" dirty="0"/>
              <a:t>Illustration and example of STFT</a:t>
            </a:r>
          </a:p>
        </p:txBody>
      </p:sp>
      <p:pic>
        <p:nvPicPr>
          <p:cNvPr id="1026" name="Picture 2" descr="Short-time Fourier transform - MATLAB stft">
            <a:extLst>
              <a:ext uri="{FF2B5EF4-FFF2-40B4-BE49-F238E27FC236}">
                <a16:creationId xmlns:a16="http://schemas.microsoft.com/office/drawing/2014/main" id="{BEC719F5-4E19-4147-9327-91F05CBD8A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189" y="1965158"/>
            <a:ext cx="5575811" cy="397668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hort Time Fourier Transform">
            <a:extLst>
              <a:ext uri="{FF2B5EF4-FFF2-40B4-BE49-F238E27FC236}">
                <a16:creationId xmlns:a16="http://schemas.microsoft.com/office/drawing/2014/main" id="{5012A9D3-FF62-45D0-9CF2-494D1834BD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4302" y="1822283"/>
            <a:ext cx="4959814" cy="4119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1041409"/>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C905C789F024044A50F55D7C22690A4" ma:contentTypeVersion="0" ma:contentTypeDescription="Create a new document." ma:contentTypeScope="" ma:versionID="e4b185d213ee9a9a503bfeeba0c3ee6b">
  <xsd:schema xmlns:xsd="http://www.w3.org/2001/XMLSchema" xmlns:xs="http://www.w3.org/2001/XMLSchema" xmlns:p="http://schemas.microsoft.com/office/2006/metadata/properties" targetNamespace="http://schemas.microsoft.com/office/2006/metadata/properties" ma:root="true" ma:fieldsID="d413257cd9829394d17656a545d5fa4e">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26D0300-0AA2-49D7-8F25-4EF3F0EA25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3CF1F3-6993-443C-8BEF-BE985CBF3C0B}">
  <ds:schemaRefs>
    <ds:schemaRef ds:uri="http://schemas.microsoft.com/sharepoint/v3/contenttype/forms"/>
  </ds:schemaRefs>
</ds:datastoreItem>
</file>

<file path=customXml/itemProps3.xml><?xml version="1.0" encoding="utf-8"?>
<ds:datastoreItem xmlns:ds="http://schemas.openxmlformats.org/officeDocument/2006/customXml" ds:itemID="{4EB20532-6B1C-4657-BA32-BD35599625BC}">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7704</TotalTime>
  <Words>1327</Words>
  <Application>Microsoft Office PowerPoint</Application>
  <PresentationFormat>Widescreen</PresentationFormat>
  <Paragraphs>286</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Arial Narrow</vt:lpstr>
      <vt:lpstr>Book Antiqua</vt:lpstr>
      <vt:lpstr>Calibri</vt:lpstr>
      <vt:lpstr>Roboto</vt:lpstr>
      <vt:lpstr>Default Design</vt:lpstr>
      <vt:lpstr>Smart Touchless Control with  Millimeter-Wave Radar Sensor and  Artificial Intelligence</vt:lpstr>
      <vt:lpstr>0. Students &amp; Plan</vt:lpstr>
      <vt:lpstr>Plan &amp; Schedule</vt:lpstr>
      <vt:lpstr>1. Introduction</vt:lpstr>
      <vt:lpstr>Gesture sensing with Radar and AI</vt:lpstr>
      <vt:lpstr>Types of touchless technology</vt:lpstr>
      <vt:lpstr>Some common types of touchless sensors</vt:lpstr>
      <vt:lpstr>2. Flow Chart</vt:lpstr>
      <vt:lpstr>3. Radar Signal Processing</vt:lpstr>
      <vt:lpstr>4. Artificial Intelligence</vt:lpstr>
      <vt:lpstr>Machine Learning</vt:lpstr>
      <vt:lpstr>5. Hardware &amp; Development</vt:lpstr>
      <vt:lpstr>Development</vt:lpstr>
      <vt:lpstr>Product 1: XM132 ENTRY MODULE </vt:lpstr>
      <vt:lpstr>Product 2: XM122 IoT MODULE</vt:lpstr>
      <vt:lpstr>Product 3: XM112 HIGH PERFORMANCE MODULE</vt:lpstr>
      <vt:lpstr>Product 4: DEVELOPMENT KIT</vt:lpstr>
      <vt:lpstr>Background References</vt:lpstr>
      <vt:lpstr>Technical References</vt:lpstr>
      <vt:lpstr>Problems / Questions</vt:lpstr>
    </vt:vector>
  </TitlesOfParts>
  <Company>ntu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Study of Vector Antenna</dc:title>
  <dc:creator>fyp0809b5062</dc:creator>
  <cp:lastModifiedBy>#PHILIP LEE HANN YUNG#</cp:lastModifiedBy>
  <cp:revision>405</cp:revision>
  <dcterms:created xsi:type="dcterms:W3CDTF">2009-01-21T01:43:14Z</dcterms:created>
  <dcterms:modified xsi:type="dcterms:W3CDTF">2021-08-11T16:28:10Z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0x0101004C905C789F024044A50F55D7C22690A4</vt:lpwstr>
  </property>
</Properties>
</file>